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CCFF99"/>
    <a:srgbClr val="FF7C80"/>
    <a:srgbClr val="00FF00"/>
    <a:srgbClr val="CCFFCC"/>
    <a:srgbClr val="CC6600"/>
    <a:srgbClr val="9900FF"/>
    <a:srgbClr val="FFCCFF"/>
    <a:srgbClr val="00CC99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45" autoAdjust="0"/>
    <p:restoredTop sz="94660"/>
  </p:normalViewPr>
  <p:slideViewPr>
    <p:cSldViewPr>
      <p:cViewPr>
        <p:scale>
          <a:sx n="76" d="100"/>
          <a:sy n="76" d="100"/>
        </p:scale>
        <p:origin x="-1266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5465A-A1D7-4555-9784-6A74C1DFE96C}" type="datetimeFigureOut">
              <a:rPr lang="pt-PT" smtClean="0"/>
              <a:pPr/>
              <a:t>16-04-2012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D96AE-97DC-468E-843F-957F07B4FCB1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5465A-A1D7-4555-9784-6A74C1DFE96C}" type="datetimeFigureOut">
              <a:rPr lang="pt-PT" smtClean="0"/>
              <a:pPr/>
              <a:t>16-04-2012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D96AE-97DC-468E-843F-957F07B4FCB1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5465A-A1D7-4555-9784-6A74C1DFE96C}" type="datetimeFigureOut">
              <a:rPr lang="pt-PT" smtClean="0"/>
              <a:pPr/>
              <a:t>16-04-2012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D96AE-97DC-468E-843F-957F07B4FCB1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5465A-A1D7-4555-9784-6A74C1DFE96C}" type="datetimeFigureOut">
              <a:rPr lang="pt-PT" smtClean="0"/>
              <a:pPr/>
              <a:t>16-04-2012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D96AE-97DC-468E-843F-957F07B4FCB1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5465A-A1D7-4555-9784-6A74C1DFE96C}" type="datetimeFigureOut">
              <a:rPr lang="pt-PT" smtClean="0"/>
              <a:pPr/>
              <a:t>16-04-2012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D96AE-97DC-468E-843F-957F07B4FCB1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5465A-A1D7-4555-9784-6A74C1DFE96C}" type="datetimeFigureOut">
              <a:rPr lang="pt-PT" smtClean="0"/>
              <a:pPr/>
              <a:t>16-04-2012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D96AE-97DC-468E-843F-957F07B4FCB1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5465A-A1D7-4555-9784-6A74C1DFE96C}" type="datetimeFigureOut">
              <a:rPr lang="pt-PT" smtClean="0"/>
              <a:pPr/>
              <a:t>16-04-2012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D96AE-97DC-468E-843F-957F07B4FCB1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5465A-A1D7-4555-9784-6A74C1DFE96C}" type="datetimeFigureOut">
              <a:rPr lang="pt-PT" smtClean="0"/>
              <a:pPr/>
              <a:t>16-04-2012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D96AE-97DC-468E-843F-957F07B4FCB1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5465A-A1D7-4555-9784-6A74C1DFE96C}" type="datetimeFigureOut">
              <a:rPr lang="pt-PT" smtClean="0"/>
              <a:pPr/>
              <a:t>16-04-2012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D96AE-97DC-468E-843F-957F07B4FCB1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5465A-A1D7-4555-9784-6A74C1DFE96C}" type="datetimeFigureOut">
              <a:rPr lang="pt-PT" smtClean="0"/>
              <a:pPr/>
              <a:t>16-04-2012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D96AE-97DC-468E-843F-957F07B4FCB1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5465A-A1D7-4555-9784-6A74C1DFE96C}" type="datetimeFigureOut">
              <a:rPr lang="pt-PT" smtClean="0"/>
              <a:pPr/>
              <a:t>16-04-2012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D96AE-97DC-468E-843F-957F07B4FCB1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5465A-A1D7-4555-9784-6A74C1DFE96C}" type="datetimeFigureOut">
              <a:rPr lang="pt-PT" smtClean="0"/>
              <a:pPr/>
              <a:t>16-04-2012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D96AE-97DC-468E-843F-957F07B4FCB1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>
            <a:alpha val="91765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-2124744" y="-459432"/>
            <a:ext cx="7772400" cy="1470025"/>
          </a:xfrm>
        </p:spPr>
        <p:txBody>
          <a:bodyPr>
            <a:normAutofit/>
          </a:bodyPr>
          <a:lstStyle/>
          <a:p>
            <a:r>
              <a:rPr lang="pt-PT" sz="3200" dirty="0" smtClean="0">
                <a:solidFill>
                  <a:schemeClr val="bg1">
                    <a:lumMod val="65000"/>
                  </a:schemeClr>
                </a:solidFill>
              </a:rPr>
              <a:t>Ano Letivo: 2011-12</a:t>
            </a:r>
            <a:endParaRPr lang="pt-PT" sz="3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987824" y="6309320"/>
            <a:ext cx="6400800" cy="1752600"/>
          </a:xfrm>
        </p:spPr>
        <p:txBody>
          <a:bodyPr>
            <a:normAutofit/>
          </a:bodyPr>
          <a:lstStyle/>
          <a:p>
            <a:r>
              <a:rPr lang="pt-PT" sz="2800" dirty="0" smtClean="0"/>
              <a:t>Escola E.B. 2,3 Dr. António João Eusébio</a:t>
            </a:r>
            <a:endParaRPr lang="pt-PT" sz="2800" dirty="0"/>
          </a:p>
        </p:txBody>
      </p:sp>
      <p:sp>
        <p:nvSpPr>
          <p:cNvPr id="5" name="Rectângulo 4"/>
          <p:cNvSpPr/>
          <p:nvPr/>
        </p:nvSpPr>
        <p:spPr>
          <a:xfrm>
            <a:off x="4401120" y="2967335"/>
            <a:ext cx="34176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pt-PT" sz="5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</a:p>
          <a:p>
            <a:pPr algn="ctr"/>
            <a:endParaRPr lang="pt-PT" sz="54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6" name="Rectângulo 5"/>
          <p:cNvSpPr/>
          <p:nvPr/>
        </p:nvSpPr>
        <p:spPr>
          <a:xfrm>
            <a:off x="352922" y="764704"/>
            <a:ext cx="8338629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t-PT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Importância da </a:t>
            </a:r>
            <a:br>
              <a:rPr lang="pt-PT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pt-PT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água na Biodiversidade</a:t>
            </a:r>
            <a:endParaRPr lang="pt-PT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7170" name="Picture 2" descr="http://t3.gstatic.com/images?q=tbn:ANd9GcRKl_8hmrtWU3F6qF1QlouGsdQpRbjpYQjtmM1S9PyjLI7Bd62Ta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2924944"/>
            <a:ext cx="5112568" cy="342077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7C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1"/>
          <p:cNvSpPr/>
          <p:nvPr/>
        </p:nvSpPr>
        <p:spPr>
          <a:xfrm>
            <a:off x="0" y="332656"/>
            <a:ext cx="63369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PT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De onde vem a água?</a:t>
            </a:r>
            <a:endParaRPr lang="pt-PT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971600" y="1772816"/>
            <a:ext cx="74168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   </a:t>
            </a:r>
            <a:r>
              <a:rPr lang="pt-PT" sz="2000" dirty="0" smtClean="0">
                <a:latin typeface="Arial Narrow" pitchFamily="34" charset="0"/>
              </a:rPr>
              <a:t>A água pode vir de vários sítios como por exemplo, os lagos, rios, oceanos…. Mas  no planeta Terra nós humanos, só conseguimos encontrar três tipo de água: salgada, salobra e doce.</a:t>
            </a:r>
          </a:p>
          <a:p>
            <a:r>
              <a:rPr lang="pt-PT" sz="2000" dirty="0" smtClean="0">
                <a:latin typeface="Arial Narrow" pitchFamily="34" charset="0"/>
              </a:rPr>
              <a:t>  A água provem da superfície terrestre é diz-se que é sempre a mesma. </a:t>
            </a:r>
          </a:p>
          <a:p>
            <a:r>
              <a:rPr lang="pt-PT" sz="2000" dirty="0" smtClean="0">
                <a:latin typeface="Arial Narrow" pitchFamily="34" charset="0"/>
              </a:rPr>
              <a:t> Na natureza, a água encontra-se possivelmente em 3 estados físicos: líquido, gasoso e sólido. </a:t>
            </a:r>
            <a:endParaRPr lang="pt-PT" sz="2000" dirty="0">
              <a:latin typeface="Arial Narrow" pitchFamily="34" charset="0"/>
            </a:endParaRPr>
          </a:p>
        </p:txBody>
      </p:sp>
      <p:pic>
        <p:nvPicPr>
          <p:cNvPr id="21506" name="Picture 2" descr="http://t2.gstatic.com/images?q=tbn:ANd9GcRNose1UWZlyWbkUjz_WoK5aO1cHW1ybibp-CI6RVS48djNz0Thy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92753" y="3645024"/>
            <a:ext cx="2541270" cy="28529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00">
            <a:alpha val="5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1"/>
          <p:cNvSpPr/>
          <p:nvPr/>
        </p:nvSpPr>
        <p:spPr>
          <a:xfrm>
            <a:off x="683568" y="0"/>
            <a:ext cx="74372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PT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O ciclo da Água - Imagem</a:t>
            </a:r>
            <a:endParaRPr lang="pt-PT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20482" name="Picture 2" descr="http://t2.gstatic.com/images?q=tbn:ANd9GcR0zqHJ9UkbT5Nj7EH74hmtzggvZhMXVrSmmO-5H4hW3wZyq__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340768"/>
            <a:ext cx="7704856" cy="46389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1"/>
          <p:cNvSpPr/>
          <p:nvPr/>
        </p:nvSpPr>
        <p:spPr>
          <a:xfrm>
            <a:off x="0" y="0"/>
            <a:ext cx="63099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pt-PT" sz="5400" b="1" cap="none" spc="0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</a:rPr>
              <a:t>Sobre o ciclo da Água</a:t>
            </a:r>
            <a:endParaRPr lang="pt-PT" sz="5400" b="1" cap="none" spc="0" dirty="0">
              <a:ln/>
              <a:solidFill>
                <a:schemeClr val="accent5">
                  <a:tint val="50000"/>
                  <a:satMod val="180000"/>
                </a:schemeClr>
              </a:solidFill>
              <a:effectLst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403648" y="1268760"/>
            <a:ext cx="7200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dirty="0" smtClean="0">
                <a:latin typeface="Arial Narrow" pitchFamily="34" charset="0"/>
              </a:rPr>
              <a:t>  O ciclo da Água constitui um sistema natural de purificação da água, este a recicla e de seguida a purifica e repete o sistema de novo. </a:t>
            </a:r>
          </a:p>
          <a:p>
            <a:r>
              <a:rPr lang="pt-PT" sz="2000" dirty="0" smtClean="0">
                <a:latin typeface="Arial Narrow" pitchFamily="34" charset="0"/>
              </a:rPr>
              <a:t>   Como o ciclo da água não é suficiente para purificar a água devido à acção de poluição do Homem, foram criadas as Estações de Tratamento da água. </a:t>
            </a:r>
          </a:p>
          <a:p>
            <a:r>
              <a:rPr lang="pt-PT" sz="2000" dirty="0" smtClean="0">
                <a:latin typeface="Arial Narrow" pitchFamily="34" charset="0"/>
              </a:rPr>
              <a:t> </a:t>
            </a:r>
            <a:endParaRPr lang="pt-PT" sz="2000" dirty="0">
              <a:latin typeface="Arial Narrow" pitchFamily="34" charset="0"/>
            </a:endParaRPr>
          </a:p>
        </p:txBody>
      </p:sp>
      <p:pic>
        <p:nvPicPr>
          <p:cNvPr id="25602" name="Picture 2" descr="http://t1.gstatic.com/images?q=tbn:ANd9GcT2Wm6ZTgR4cn0On-X0oIMYqefrwa9z4dLegJusYMSC-72Gjd-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3068960"/>
            <a:ext cx="3456384" cy="35028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1"/>
          <p:cNvSpPr/>
          <p:nvPr/>
        </p:nvSpPr>
        <p:spPr>
          <a:xfrm>
            <a:off x="611560" y="0"/>
            <a:ext cx="31165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PT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Conclusão</a:t>
            </a:r>
            <a:endParaRPr lang="pt-PT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259632" y="836712"/>
            <a:ext cx="57606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dirty="0" smtClean="0">
                <a:latin typeface="Arial Narrow" pitchFamily="34" charset="0"/>
              </a:rPr>
              <a:t>  Em conclusão nós aprendemos que a água  tem três tipos de importância:  Ecológica,  Económica e  Social. </a:t>
            </a:r>
          </a:p>
          <a:p>
            <a:r>
              <a:rPr lang="pt-PT" sz="2000" dirty="0" smtClean="0">
                <a:latin typeface="Arial Narrow" pitchFamily="34" charset="0"/>
              </a:rPr>
              <a:t> </a:t>
            </a:r>
            <a:endParaRPr lang="pt-PT" sz="2000" dirty="0">
              <a:latin typeface="Arial Narrow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539552" y="1700808"/>
            <a:ext cx="76328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200" dirty="0" smtClean="0">
                <a:solidFill>
                  <a:schemeClr val="accent6">
                    <a:lumMod val="50000"/>
                  </a:schemeClr>
                </a:solidFill>
              </a:rPr>
              <a:t>Portanto, em conclusão : para toda a Humanidade sobreviver tem que haver a existência da água.</a:t>
            </a:r>
            <a:endParaRPr lang="pt-PT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24578" name="Picture 2" descr="http://t2.gstatic.com/images?q=tbn:ANd9GcRPyHNzq9k_VpBkgXtb7E5vcofsfH41OBdL08IqfMPxMvgfZxRg6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2969568"/>
            <a:ext cx="3888432" cy="38884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7C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1"/>
          <p:cNvSpPr/>
          <p:nvPr/>
        </p:nvSpPr>
        <p:spPr>
          <a:xfrm>
            <a:off x="755576" y="0"/>
            <a:ext cx="694863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t-PT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Trabalho Realizado por:</a:t>
            </a:r>
          </a:p>
          <a:p>
            <a:pPr algn="ctr"/>
            <a:endParaRPr lang="pt-PT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755576" y="1412776"/>
            <a:ext cx="6480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dirty="0" smtClean="0">
                <a:solidFill>
                  <a:srgbClr val="CCFF99"/>
                </a:solidFill>
              </a:rPr>
              <a:t>Joana Marcos</a:t>
            </a:r>
            <a:endParaRPr lang="pt-PT" sz="2800" dirty="0">
              <a:solidFill>
                <a:srgbClr val="CCFF99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755576" y="1988840"/>
            <a:ext cx="61926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dirty="0" smtClean="0">
                <a:solidFill>
                  <a:srgbClr val="FFCC00"/>
                </a:solidFill>
              </a:rPr>
              <a:t>Mara Cruz</a:t>
            </a:r>
            <a:endParaRPr lang="pt-PT" sz="2800" dirty="0">
              <a:solidFill>
                <a:srgbClr val="FFCC00"/>
              </a:solidFill>
            </a:endParaRPr>
          </a:p>
        </p:txBody>
      </p:sp>
      <p:sp>
        <p:nvSpPr>
          <p:cNvPr id="5" name="Rectângulo 4"/>
          <p:cNvSpPr/>
          <p:nvPr/>
        </p:nvSpPr>
        <p:spPr>
          <a:xfrm rot="329158">
            <a:off x="4035387" y="1796483"/>
            <a:ext cx="20457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PT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8º ano</a:t>
            </a:r>
            <a:endParaRPr lang="pt-PT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26626" name="Picture 2" descr="http://t0.gstatic.com/images?q=tbn:ANd9GcSvh1bgIh3UUm8VulcKOQD71bDxLzoBQLqPJsFBYVNvT2gxaON55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3212976"/>
            <a:ext cx="4449062" cy="317790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994462" y="332656"/>
            <a:ext cx="2307043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pt-PT" sz="6600" b="1" cap="none" spc="0" dirty="0" smtClean="0">
                <a:ln/>
                <a:solidFill>
                  <a:schemeClr val="accent3"/>
                </a:solidFill>
                <a:effectLst/>
              </a:rPr>
              <a:t>Índice</a:t>
            </a:r>
            <a:endParaRPr lang="pt-PT" sz="66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971600" y="1700808"/>
            <a:ext cx="7128792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dirty="0" smtClean="0">
                <a:latin typeface="Arial Narrow" pitchFamily="34" charset="0"/>
              </a:rPr>
              <a:t>  ▪ O que é a Biodiversidade? ;</a:t>
            </a:r>
          </a:p>
          <a:p>
            <a:r>
              <a:rPr lang="pt-PT" sz="2000" dirty="0" smtClean="0">
                <a:latin typeface="Arial Narrow" pitchFamily="34" charset="0"/>
              </a:rPr>
              <a:t>  ▪ Os motivos da importância da biodiversidade ;</a:t>
            </a:r>
            <a:br>
              <a:rPr lang="pt-PT" sz="2000" dirty="0" smtClean="0">
                <a:latin typeface="Arial Narrow" pitchFamily="34" charset="0"/>
              </a:rPr>
            </a:br>
            <a:r>
              <a:rPr lang="pt-PT" sz="2000" dirty="0" smtClean="0">
                <a:latin typeface="Arial Narrow" pitchFamily="34" charset="0"/>
              </a:rPr>
              <a:t>  ▪ Principais quais da perda da biodiversidade ;</a:t>
            </a:r>
            <a:br>
              <a:rPr lang="pt-PT" sz="2000" dirty="0" smtClean="0">
                <a:latin typeface="Arial Narrow" pitchFamily="34" charset="0"/>
              </a:rPr>
            </a:br>
            <a:r>
              <a:rPr lang="pt-PT" sz="2000" dirty="0" smtClean="0">
                <a:latin typeface="Arial Narrow" pitchFamily="34" charset="0"/>
              </a:rPr>
              <a:t>  ▪ Onde a água tem mais importância ;</a:t>
            </a:r>
          </a:p>
          <a:p>
            <a:r>
              <a:rPr lang="pt-PT" sz="2000" dirty="0" smtClean="0">
                <a:latin typeface="Arial Narrow" pitchFamily="34" charset="0"/>
              </a:rPr>
              <a:t>  ▪ Constituição da água no corpo humano ;</a:t>
            </a:r>
            <a:br>
              <a:rPr lang="pt-PT" sz="2000" dirty="0" smtClean="0">
                <a:latin typeface="Arial Narrow" pitchFamily="34" charset="0"/>
              </a:rPr>
            </a:br>
            <a:r>
              <a:rPr lang="pt-PT" sz="2000" dirty="0" smtClean="0">
                <a:latin typeface="Arial Narrow" pitchFamily="34" charset="0"/>
              </a:rPr>
              <a:t>  ▪ A água é fundamental para… ;</a:t>
            </a:r>
            <a:br>
              <a:rPr lang="pt-PT" sz="2000" dirty="0" smtClean="0">
                <a:latin typeface="Arial Narrow" pitchFamily="34" charset="0"/>
              </a:rPr>
            </a:br>
            <a:r>
              <a:rPr lang="pt-PT" sz="2000" dirty="0" smtClean="0">
                <a:latin typeface="Arial Narrow" pitchFamily="34" charset="0"/>
              </a:rPr>
              <a:t>  ▪ De onde vem a água? ;</a:t>
            </a:r>
            <a:br>
              <a:rPr lang="pt-PT" sz="2000" dirty="0" smtClean="0">
                <a:latin typeface="Arial Narrow" pitchFamily="34" charset="0"/>
              </a:rPr>
            </a:br>
            <a:r>
              <a:rPr lang="pt-PT" sz="2000" dirty="0" smtClean="0">
                <a:latin typeface="Arial Narrow" pitchFamily="34" charset="0"/>
              </a:rPr>
              <a:t>  ▪ O ciclo da água ;</a:t>
            </a:r>
          </a:p>
          <a:p>
            <a:r>
              <a:rPr lang="pt-PT" sz="2000" dirty="0" smtClean="0">
                <a:latin typeface="Arial Narrow" pitchFamily="34" charset="0"/>
              </a:rPr>
              <a:t>  ▪ Conclusão ;</a:t>
            </a:r>
          </a:p>
          <a:p>
            <a:r>
              <a:rPr lang="pt-PT" sz="2000" dirty="0" smtClean="0">
                <a:latin typeface="Arial Narrow" pitchFamily="34" charset="0"/>
              </a:rPr>
              <a:t>  ▪ Trabalho Realizado por… .</a:t>
            </a:r>
          </a:p>
          <a:p>
            <a:endParaRPr lang="pt-PT" sz="2000" dirty="0" smtClean="0">
              <a:latin typeface="Arial Narrow" pitchFamily="34" charset="0"/>
            </a:endParaRPr>
          </a:p>
          <a:p>
            <a:r>
              <a:rPr lang="pt-PT" dirty="0" smtClean="0">
                <a:latin typeface="Sylfaen"/>
              </a:rPr>
              <a:t/>
            </a:r>
            <a:br>
              <a:rPr lang="pt-PT" dirty="0" smtClean="0">
                <a:latin typeface="Sylfaen"/>
              </a:rPr>
            </a:br>
            <a:r>
              <a:rPr lang="pt-PT" dirty="0" smtClean="0">
                <a:latin typeface="Sylfaen"/>
              </a:rPr>
              <a:t/>
            </a:r>
            <a:br>
              <a:rPr lang="pt-PT" dirty="0" smtClean="0">
                <a:latin typeface="Sylfaen"/>
              </a:rPr>
            </a:br>
            <a:r>
              <a:rPr lang="pt-PT" dirty="0" smtClean="0">
                <a:latin typeface="Sylfaen"/>
              </a:rPr>
              <a:t/>
            </a:r>
            <a:br>
              <a:rPr lang="pt-PT" dirty="0" smtClean="0">
                <a:latin typeface="Sylfaen"/>
              </a:rPr>
            </a:br>
            <a:r>
              <a:rPr lang="pt-PT" dirty="0" smtClean="0">
                <a:latin typeface="Sylfaen"/>
              </a:rPr>
              <a:t>  </a:t>
            </a:r>
          </a:p>
          <a:p>
            <a:r>
              <a:rPr lang="pt-PT" dirty="0" smtClean="0">
                <a:latin typeface="Sylfaen"/>
              </a:rPr>
              <a:t/>
            </a:r>
            <a:br>
              <a:rPr lang="pt-PT" dirty="0" smtClean="0">
                <a:latin typeface="Sylfaen"/>
              </a:rPr>
            </a:br>
            <a:endParaRPr lang="pt-PT" dirty="0"/>
          </a:p>
        </p:txBody>
      </p:sp>
      <p:sp>
        <p:nvSpPr>
          <p:cNvPr id="6" name="Rectângulo 5"/>
          <p:cNvSpPr/>
          <p:nvPr/>
        </p:nvSpPr>
        <p:spPr>
          <a:xfrm>
            <a:off x="438348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dirty="0" smtClean="0"/>
              <a:t> </a:t>
            </a:r>
            <a:endParaRPr lang="pt-PT" dirty="0"/>
          </a:p>
        </p:txBody>
      </p:sp>
      <p:pic>
        <p:nvPicPr>
          <p:cNvPr id="6146" name="Picture 2" descr="http://bichosonline.vet.br/wp-content/uploads/2010/03/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2996952"/>
            <a:ext cx="3096344" cy="29768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467544" y="260648"/>
            <a:ext cx="76397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PT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O que é a Biodiversidade?</a:t>
            </a:r>
            <a:endParaRPr lang="pt-PT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043608" y="1628800"/>
            <a:ext cx="698477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 </a:t>
            </a:r>
            <a:r>
              <a:rPr lang="pt-PT" sz="2000" dirty="0" smtClean="0">
                <a:latin typeface="Arial Narrow" pitchFamily="34" charset="0"/>
              </a:rPr>
              <a:t>A biodiversidade ou a diversidade biológica é a diversidade da natureza viva no Planeta Terra. </a:t>
            </a:r>
            <a:br>
              <a:rPr lang="pt-PT" sz="2000" dirty="0" smtClean="0">
                <a:latin typeface="Arial Narrow" pitchFamily="34" charset="0"/>
              </a:rPr>
            </a:br>
            <a:r>
              <a:rPr lang="pt-PT" sz="2000" dirty="0" smtClean="0">
                <a:latin typeface="Arial Narrow" pitchFamily="34" charset="0"/>
              </a:rPr>
              <a:t>  Na biodiversidade existem várias variedades mas neste trabalho a variedade que nos interessa é a seguinte:</a:t>
            </a:r>
          </a:p>
          <a:p>
            <a:r>
              <a:rPr lang="pt-PT" sz="2000" dirty="0">
                <a:latin typeface="Arial Narrow" pitchFamily="34" charset="0"/>
              </a:rPr>
              <a:t> </a:t>
            </a:r>
            <a:r>
              <a:rPr lang="pt-PT" sz="2000" dirty="0" smtClean="0">
                <a:latin typeface="Arial Narrow" pitchFamily="34" charset="0"/>
              </a:rPr>
              <a:t>    - variedade genética dentro das populações e espécies.</a:t>
            </a:r>
            <a:br>
              <a:rPr lang="pt-PT" sz="2000" dirty="0" smtClean="0">
                <a:latin typeface="Arial Narrow" pitchFamily="34" charset="0"/>
              </a:rPr>
            </a:br>
            <a:r>
              <a:rPr lang="pt-PT" sz="2000" dirty="0" smtClean="0">
                <a:latin typeface="Arial Narrow" pitchFamily="34" charset="0"/>
              </a:rPr>
              <a:t>     </a:t>
            </a:r>
            <a:br>
              <a:rPr lang="pt-PT" sz="2000" dirty="0" smtClean="0">
                <a:latin typeface="Arial Narrow" pitchFamily="34" charset="0"/>
              </a:rPr>
            </a:br>
            <a:r>
              <a:rPr lang="pt-PT" sz="2000" dirty="0" smtClean="0">
                <a:latin typeface="Arial Narrow" pitchFamily="34" charset="0"/>
              </a:rPr>
              <a:t/>
            </a:r>
            <a:br>
              <a:rPr lang="pt-PT" sz="2000" dirty="0" smtClean="0">
                <a:latin typeface="Arial Narrow" pitchFamily="34" charset="0"/>
              </a:rPr>
            </a:br>
            <a:endParaRPr lang="pt-PT" sz="2000" dirty="0" smtClean="0">
              <a:latin typeface="Arial Narrow" pitchFamily="34" charset="0"/>
            </a:endParaRPr>
          </a:p>
          <a:p>
            <a:endParaRPr lang="pt-PT" sz="2000" dirty="0">
              <a:latin typeface="Arial Narrow" pitchFamily="34" charset="0"/>
            </a:endParaRPr>
          </a:p>
          <a:p>
            <a:endParaRPr lang="pt-PT" sz="2000" dirty="0">
              <a:latin typeface="Arial Narrow" pitchFamily="34" charset="0"/>
            </a:endParaRPr>
          </a:p>
        </p:txBody>
      </p:sp>
      <p:sp>
        <p:nvSpPr>
          <p:cNvPr id="14338" name="AutoShape 2" descr="data:image/jpeg;base64,/9j/4AAQSkZJRgABAQAAAQABAAD/2wCEAAkGBhQSEBUUEhIWFRUWGRYVFRgUGBgYFxcWFxcYGBcXFxgXHCYeGBokGRcXHy8gIycpLCwtFSAxNTAqNSYrLCkBCQoKDgwOGg8PGikcHxwsLCkpKSksLCwpLCkpLCksKSwsLCksKSkpLCkpKSwpKSksLCksLCwsKSkpLCksLCkpLP/AABEIAMIBAwMBIgACEQEDEQH/xAAcAAABBQEBAQAAAAAAAAAAAAADAAECBAUGBwj/xABEEAABAgQDBQUGAwcDAwQDAAABAhEAAyExBBJBBSJRYYETMnGRoQZCscHR8BRS4QcjU3KCkvEVYrIzQ9KTosLDFjRz/8QAGQEBAQEBAQEAAAAAAAAAAAAAAQACAwQF/8QAIREBAAICAgIDAQEAAAAAAAAAAAERAhITIQMxQVFhcTL/2gAMAwEAAhEDEQA/AO1CIcIgoTEssfY2fKoIIhwiC5IfJFsqCyQ+SC5IfJBsqByQ+SDZIWWLZUDkh8kGywssWxoHJCyQPB7SlTVLRLmJWqWWWElyk1ofI+UWskWyoDJCyQfJAu3RnyZk52fK4zNxa7RbCkckLJB8kNki2VAZIbJFjJDZIdlQGSGyQfJDZItlQGSGKIPkhiiHZUAUREoixkhiiLZUrlERyRYyQ2SLYUrlERKIsFEMURWqVyiIlEWMkNkhtUrFERKIslEQKIrFK+SGg+WHitNRocJhgqHCo8uz0apBMOEw2aHBi2WpwmHywwVEni2OpBMPlhs0Pmg2WpZYyvanaJw+DmzE94Jyo/nWQhJ6FQPSNXNGL7Z4QzcDOSmqgkLA45FBbeSTBllNGMe3nP7KV9jj1yyXE1Ckgm5mSzmbqnMY9hyx4DsTHqlTVT8uZUmYhfB8pqOqSR1j2uf7RSk4T8UDmlZQsEXynlxGo5GOPhz6qfh182HdtPLHiXtNtNY2zNxMo1krSlAfv9kkJmJ8DvDrHrk7b8pOFViQp0AFQI1ILADxNI8KxWIInhg5yFSidVKdSiOJcwebyeog+Lx+5l9AYSemZLRMT3VpStPgoAj0MFyxS2FhTKwsiWbolS0nxCAD6xeePRGThOJssNliTwzxbLVHLDZYnDQ7LVDLDZYmYaLYaoFMMUwSIw7LUMphimCGGi2GoRTDFMEhodhqEUwxTBWiJi2WoRTESmDNEDFstQcsKCQothq55UylCoeJ/WEiYdT5nKPUuY89G1Jo/wC4sdS/rBBtqd/EV5D6R4uaHu43o0uYnVfk/wAXhKmgWW/UfWPPE7fmj3h1SPpBUe0k3gkjwMHLH2tPx3/4gaLPwP0hvxbe8fSOGT7UzNUJP931g6fa8/w0j75vDyx9rR2svFj+I/i31g5m0qpv6j9Y4hHtMg96Wf6VD4GDJ29J0CweYB+DxckfZ1/HWmedJh/u+VYX4hbVUSOcc9L2+ghhMAJ1LpbyA9YuSMeCQ6wvqKesXL+rT8Ym3fZ9MrPNSxQoZS1gTYH5eLRymA24s4DEYYrICSlUoPRir94nw18VGOx9pMd2eGnKPvJKQxeqmA8jXpHlUlZzXZ45R1Nw6e+pdaj2jX+BkYcAhOapehAc08/WNr2f2Cmbiu2XVCWZg/dqANDvM/g0cVIxYEvKonvOgtVKuII0Ooj0jYO2ZIkIBVQgEFNGcsRfjF7m5M9RUOu/FKuFr6j6xIYtbd49WHzjEm44BuzmDnmA83aAr2ip6qfwJHwjvvMuOsN445f54dGMmazPSMD8Xy8yfmYuYeUpY1HCv6UEW60hrfi1/wAQeQ+kL8bM/MPIfSM84Naa5j6fOAnErF5jdHjPJ9SeOPpqK2jMF2++kOjai/yv4D6GMWYpRr2g8TEULXqun8xT5Ur0jW40bf8ArCvyHyiQ2so+59+cZCseE3B5Os182hjjv9tOLg/AxbytIbH+qqF0ffnERtc/l9YyPxQvnI6BoGvFqFlJPRj8oYzkThDbO1z+T4whtU/l+MYv49Z90Hy+sSRMWbAdWHxh3lnSG2naXL1iX48flPp9Yx86honzA+BiXalrjzEHIeNrfj08/KG/Gp5+RjF/EgGppy/SGONbUdX+kPIONtfik8YUYP8AqI4p9fpCh3XG4UWuatRlM/ziBkB2YCuoIvAjiDRmNz3fqBwhk4wpuWNRusL6OD6R896yGGs339vDHCE2+/OI/ilUrzqX9KfP4RNGMVxNqNB2AjIVwMNFk4tVN7kXJr5wu2J1J+nzrDaBlpfSCHDHRvODomMbdKHz4QWXj1BwGNjQceDfGCyHI2epndhzIA9YJ+FSNX5IDt/UW9Hib5iN0qNC9SejawWbJV/DKQLOCQXfjFZpU2srPhygFlKUAkE3IZTeQjishSqotHbzsKJgKFOlu6RTKoM3zHWOZ2igGasi2Yj1jrgzkookKXYRbk7RVKJlqLpLE1saEEHyjQ2dhAuSvfyAHf1JSxoPGkc3MNSRxpGmZdRgPaBYUEKWSgmjlwOZ5RvCesAElPjWPO0LaNeRtUKASAoH+c+ghufiRUS7RO1Sk8W5v8XeLsn2lmNSYB4hP0jik7QUKEFXB3JaLknGJ99KuNK0jMzP9MYw7H/XZivfSryhHbkx2yParOD1BjN2VtXCoZ0rfmARTrGxM9oMIqi6eKVJ9UxnevhrT9BXj1qNUJGll1Hl9vE8PjpiA2UEUZifWkAGKwSqJmseZU3q3xgc2UPcVLX4TmPkofONbwzpK6vaMx+4ejn5Q52qQHUmgvfXX/EZKZiwpleSVj4kEQeVNbSZ/wCok/KKcoUYyuzttBgFAh7AFVW8RA0Y1Jdn6Kr904wHtUahR6pP/wAYRMtu6vzS3wi5IWkjTcYq6TTxB+o1EJGODVJJ50PRwBAO2buuOobyCYghQBrXW1KfKLkxGktKZtBLPlIbr6iBDaqLO3QH0aAKxCCX7McTUn4xIhCtCPGzRnkg6ytomk100t8omFtYeUZakofvE9R9IZSUaL8x9kwbnVfIH8M+kNGcQj+IP7D9YUXItXKmTSx8W6nx1sOERSA4vyDNRtR4weUQQ3A5n6MzinWFJy1cFrmtGu+nnyjFtBhNLasXP233SEiWo0ajsTwL8+UFVPDhhxr0s30vBJMsqUwJJqS70DNV38LwWgVIYOQ+tvj6wyUcjp90jYwmzc4IUGF6Cj/fxjUw+wkghYZywY2U53WN3eDZqnNS9nrVoRp48/SNjBbHJICkqAJcNSti+hGt9LR02G2SkPu5a6F3aoNOfj8YtlADuK9CNQKPalqcIzORpRwOyUpl5lS9KgORejcdPDo8a2HNAwYcTUtpX0gSUk1PlwDwfLwtz+/WMS0zfaXC9phJmpDEE3DEEnlR48qRsleUHKWL1b1j2DFYbOhSAN0gueZ1POMb2rwaZIkSwzpSMwHFhXrzj0eH6c/I8uMlSFLBpS0ZM2U0emYjYhnIM1rAp+flbzjj9s7IKKx0vuma6c6TBcPNyl4ipEIJjbC5hMcrtHe51jalT1VBUKni/hUxzQpFlOOMBdCpL3BB4ioJ40187QZCWLgu4vo5vextGBIxxGrcfjrBcTivyrLa/ev6XiK/iJqUEZ0npxeBjaAIoTGXLXd6vF2dLRkewItSpb5wFI7YCas5+XSC4f2iUCGp6g+NI5+YusOJgZmioW9A2Z7RS5rJUQhZs/dPgdD4+cb8nA5u8sJ5VJ++seU4WY2sejexGN/ESyla95BY1qUmxr5dI45413DcTbbTsmXxK/AgD0hpwKRuygBzr84tzNll3SodR84qz9nKN2PD7McrapmTZyjq/wDKPpFdajrTx+kX1bOVqk9D+sFlYeWk1lHq5jQpj5q6nw/QQSXg5iu6j6dTG/KmyhYJT0aLAmcD6xWqc/8A/j69T8P/AChRvEn7eHguVTzVM82BPAg6ch0asTKXAe1dX4Nb9IsoIz5gKnoSPOLMnCkqfKWenjbjQxqwoIkEkNRuNgxd3JIbnGrhZQQsBWV7ioIPl4RrYTYKcoIJqa2Bt8fpGnh9nJSd0OxqSxFmvrGZlqIVsBgQveok14MR841EyW7qn1DDT5iJScKDZIpS1tHvTUveCdoJYYd67C1uAuaW5Ri2hBNyhzVVxQ+ZbjFRU5JLkkOdE38/pDpJWXYkHV2p0eGK6FubFNeTV9YkmpaiwljxLh+RBIYwXtKgPmPIFuFVOaVimhL8VPVzUUNRypWLmFRu1SWBtARZwfLRy9KWDv8AIR51tDaE0L/fh5gcKJJVmUCxLl/LSPQZE9zU3LBm17vrAJuy5cyYVrQksaPRyOLHlrwjeOerM42y/Y2XN7JZmoYFX7txUghifBwYyPbfZFFZKsx8M0dvLS27bx58Yp7clPLBIoCyn10H3zhwyvK5Ux08QnYEwASqx6RtLYaClwOfjHG43ZxSqPVE24zCjtDBZQCLGM5o7bAbN7WUUq6Rg432fmIURlJHGG1TIzQwVWNA7HX+UxA7KX+U9KxWFUTKwefiXoHhK2atnymJ4TZq1vlSSwcwFTIiIgsxDQMCJJoUY679nuJy4vL+dCh1TUfAxn+yHs4cXPCTSWnemH/aNPE28zpHQ+wuDE7HT5yQyE5gilBnU6R0SI555RUw1EO+7SHE2EqSrg/hEH6R5rdTkQNQHOHI6w+fhEglSn06QFWFFxQ8ni0YiqXFcgDIv+Ir0hRNTveFDcrpzEn2OdjnyVukhQPQmnnGhs/ZSwWCwsBqsQL25mmr28I0US27zXFx0J5ffhDTEkjvMQwDOC5oGAHO5bxEauRQWFUpIUSLsTXUiwJZw2tbaxo4cqKcxQoapALvpcXv6RVJUrIBQ8yKJqSdQ+msQlKUDdhZialITXL4VjM9lLEe0JSpKMpBJOnCrNTQixicjaAWCU+NBzHHppE1Ko2Y0JLdajhY25xBUpByvya4atSwZ9fpERpi1KYvuipoanwBtEeyBAdzflY8r9eJhpkskAAkBwdLhmGlKaF4nIBKOaRUgsDfujgpzzprEVhCg92+7QfLUitAK1Y+B48opyls5AytqUkp8BcG19LUhHEmqipgCz6O1QxsdG56RlLKeCQ3Fr8m5RKTKCXKqX5E8XasVsJtKXcKD2BGlOdtIAJ4ZTMDdT1DUqwZoUvy1uGKTVmLliOb6ed4dBDMU0ueD2LjwgeHnHK43qhzwDacbE9YsBQNLkAuSK6QJjbSwyZbMd1VOIST8BWOWxWznMdntdSVSm5+hjDMwZudPrHpwnpyyjsPAbNKUJg68I9xG5gZZCAVF0q7oLZQzU6u/wB1N+GSpZDgMKhmNbHkLxz3lrVzI2aHNIKNlp/KI6BezqsKwGdIyBz/AJMMZqcWONko4Rh7U2pKkTAhADkjOkXy6vwppHZy5D1P6dYAv2fkLUZhlJ7UhivKxsz0o7as8W61eV+0+yQiZmRVChmT4GsYCU1j0/HbLCwZS+8hwOYjk8X7OGWSTpaOmOTMw6PBthNkLmCi5wYcd7c9BmPWOg9hdnCVgpdsy/3qv6w6fJOWOM9rtpBcvDYWWXypllYH5yGCfFn8xHpGHHZoSi2UBNOADWjll6/rUe1oTG0iWcGhgBVzH3zh1p5fWOVNJqww0gUyQfLjwhwsiCpnxdpUMo84iRxguLmp3SVMM29oDQs5elW82gi5YMVpSIh4sFEPFaY2M2gUlIAd2PdsfFNEnVjwixNmASWASSvdSQHsDfXUU8IBOkJJBFWS9KVJf3gHueNxBzLBSnKG7xc0NjehLs1Twjp0yryyWloPedbkuKAEhIRbM3w8TF0zEKH7oFsuYu9aUSAoOAQC/wBtQVsztCJmZQIVmdxS9/O7VbpBpMkhq1qp93MS/PRlGukFG2hLlIm9xZqMwbnQs1tRrAiE5kpc1svgQQwPJwR90DhUlAsbBzQOUpahbUged+NYSc0xySkkpPAf763ooOPLnGZgxLRlFRWE2+DDO7WdgW43iTOlIADuWa7JLqB4FgXrFY40pmCrAZsoFSpyCQ4DDTyvDjEFUxiNFLSwcvxdnJuWIgIk9C3ZD8FOqoLA5WqL/LQUsycxSN0ZqAhw3Ig21OnvQNCgASBVwoOQ5JAJB8uHoYJKnlxoCksGszO71HD/ABCgV4QOSJYBFQQhLvRhUF+NoFigjIXz13iUCZXg+UE34eEaCpjpFBlU1FA8QwNK0PRotYaaDmFbgcfEjxbXjEmOSlmzLc1bKoeIJUKXI0+UA7XKcmdBoGBICiaEFrtwf9I1p2IASX1KmZgbEDrQePCkTXJQsVSAC1SA35r6B6eMFqmDtRahJ0bOmrcXBD9PWOeM396rxT8BG5tvCMVU3VFKhWzFmA0oxaOfn0mkCnd88orHo8fcOefTpzt6XLQO0Cso3SQnNpUgCrB2f6wbA+02HmOETQTwIIJbg7cbfWJ4OXnlspyAlJZvdvQkHUHgNIlL2YmakKVLHdDJLsHDueL0LfOOM06QvAlQdJpyrWtaXERmnP8AAhmL+MYGM9kCCpcufMlK4JIKRSguKD5xCZs7GoylGJStqfvEs4A1oXrzgqA1Q/aEVtrxf9PWDSyH8OfnGBOTjhlzS5cwt/21JTQd7W7mNTDBRSTMlqQtLUIvrQhwqEg7fkndWKGz8xURhqAmBzcUI5/rHR43eSQxUMpIU7AKGhB1ofOOTw+bMW1ofOOuPpzlTwmyEzcfJKiAAoZn97LVI8SQB1j0lQ5h482xWG/eh1ZahzwrU9L9I9ClYtK6oWFDkQetIPLHpYDKS2nR2+UMZStSzBxf6fGsMVgsPsaHoKQ4JFHFyN0uDXlcM0cqbRB5U6u8VkzyVqS3dbUav9Ism5oXHp08PlFOW3azBmY5Qw/uGYixqPSJGxWJYoLk7zNu6gh3LMR48YtLnsC1eX3rFLESQnKl90l2B5bz1cXFOcMlbKIPQUqnSgOlYqTRlYpKgCDDxjqwFd0qCbgBQArWgaFGbk1CyApRDJAGV3d7ClwOL25RLAqSKAgKfKwBy0soG1RT7MHkTUqUpSVFIZiFJzFL2okFRLPusTekGw8pKqvo4qA4t3Wrd2Ls/KO+jnYRQal0sQSogg0140Y/+7SIJkqKk5VWoNBRJfWoJevLlFkLDspzUORnpuuAaBzc0pWEMPQFBUhxRyk5SSzgBwDezij2AfOqtWVKCik73MuGBoFJbVt7w6iCiQkKSoAlQ8nBofNqcWgfZqYFYBrUgZHdh3FKZ68S/JouYaRupABrogAHh3a6jR6CLWTcK6kLmLzTFqLBsqi4ehsbM6qQLD4csWALvRBZhbKP83ekFmoly2C5gBNU65jqwGgJf+rlBUqQBdbklIDAFJZ9DowuH5RVKuA14cZs1RVgKm1a0LW9YkgAgs2reDv1qda89IsyCkoKgTXMElIeosBTUtzLiHkntAFCzFiPFvVqD/MBUlylXUXqwIBI0NenxiHalKWzOWcgAh2bVVCXaj6xpkCle8zEVFnoYD+GSupZjZ3rYsw4/PzzElVVMzIISoFwoZWsb2TowTEJW0+zQygd4qCQcwfU3FQC4JJ0MXly0gF6UyswpcUfRvhAJBJFxRrGpIvXUsATYV5wTMejFq205gEs2fKpiUqbKEkMFaKHPhHJzsM5Svi7jw19Y6nak4dlNT+UEp/lIIrU6q9fLl3LBw1SL+EdvExnLqZMxJISGNGAuAXNQxIf4Memlh0hG6gNwFaWe44udYxJa+0yhNSMoI3QqlGr3gW00bg0aaO8pTBO9QkAP4Vvf+2OMx23a3PFa5udmA8HPH7FgKmkHKSE6tcl3Lk6UBhCYSkVAdiA4feqXJoTT16w0pFACyzUKLgilHHGz14xRECZDmf9RIcuCzcQRXnlcVHIRYSsBKXdILAjhqNW4cbCK845Q4B3VFs12NOP20Rw6RkS4ygEas4yvZtQrz84aUTExcLSkJYBmzVIqdPA/fjHKbHw4XOVqEhyzcdHB0Lxr7b2gESlVU6twaPmoXFdHNNRAfZyQUyysUUtQYngmnUd4/0CNx/lmfbF21hUoxQSKghBbxLF/vWN6f7OyyAJYEtglIyhqJLioZRe1+OtYw/aVeXEy1EuVIr4pWWPNwx6+MdRNxIWWcByBxKnPdB0d/XSNZeoEe5U5OCnjMFZVAZcm8QX4LUagl7hwGq5pEcHLms8yUQwO8lYUCXylyrK2pccq6jSWULSkhJeqGVlYAOADUu/HnrrY7Ji963ajFgCB6OeUYaYe09prSWRKEyrkDdKdCSTb9dIqzMYAtKkJWRR2BW2ahGpBBpw3jxjXxa1ITY5ffFSXfKVBi96BteEMJNwktkZSSCQSFOl82uulYyVeYuWrs05w7lbk8Ka2AOWxrSHmZVFgvum9H5uL1L9D5SxWzBlSoNmOiaUNHdrAAU10itO2T2it8surKTQMWIY1qWo510eNUCLCmcDkwPxLwooIwUxQfNNU71lqITfQAFvOFFUK212KxUF2KlbzPUEOT7rPoEinm8jMpJ/7goxKUGpsyiXJOU1Lil7CCByQ6VLy3pvE+pbkHId6VaaZhyjdUVaqIURmOgJetWevHWPU4Jdk5KlIe6QU1QOLu4IIANDViGgUueWYJLOHOUABmKlEEjXg7UrBDvAZgal3KAWICd50hmcij3Z3iappcNmKwS4mBXCocsfeUXZyx0SRBRNipoLVZIZyUqJPg1LhPjm8SJmYASkJDNUFA5PmcUNbFqisSmpdIABVyUcrnTeU+Zs1Sxu2a4gcvCjJ2aimlSJICQ9HNCC+t9AdAxMGzSZrAqCFHKAcqAGdqbqizM1TwoLPPEYhgMxAKTUu9T51PJ6Bi+jql7uV3DskDMogMSTVxd3PEPziuMCGZqO6HBCnL0IKq+ANHY8IkkopCUEKuA4BUoAVI3gkMHLklgXFNYtTEgS3UWFSd4pJa2YWHh4WEQzgTACBlewqVahgoEOATQi9xYxCcrLpQVc0UWLIzHKasxdmo5IcGCYs2LLK6sz1BNf7WChUF7q48aOmUliMxzNUAkjoSNam3GAS5xy1UGBSAUgF2c5yXFBWljlJA0M58xJOXKqpIKk7u5plqSz3DPXXU1NiTUpKgFkqLF6crswANQHrUmo0DNwSHdIYqCU7ylMAWH5W0D3tWsKbiMyw7BKTmZ8wJY93KCNRUEampEEXKW6T2p5oAuFgZAUklTipDFiXpGZwg7S5HbXtFIQTKFVEjOu6jWiLkmvrBNrbOmGZLk3VlKsqRUFRsrmAA8dBtTaa5MsrSgzFpAYpSFKCiARVIIDN6VjiJ2NmYlRmYmVPl7riZKkqICksxUCwbKonqDG4xZmXVowhQiqFZ3AUGzJokjNcilNKu0QlySUul3S53iUh6OAG7oLfZrymx/byZKypnJ7VKKJKu+L0zF3rqa0AeO92VjpeJlFSQ4LKUygeDhQSSc1RS5DUq0ccvFMNxmhhVEpBLglyQ4qCWobmxtaBSsbmdySUsQwcqDF2FyQA1/rFjIA/uMABkIysAzNcFyKM3FoKjBISUsRnzDvhyQ4JBKSBYMSKClGjPHJ2gywoso91JCqEgkh3zPahOgtyiyhAehAUCWYvqfOvGKEzFygVFU2WAN0lakjUggMHcEEUYUbkKp23IZSTjZSSQQlYygpBLNR3NacWfwdMvpXDJ9r5xmzxLlJfK6lMPeN6i9OgjoMFISmSgLoQGIehcF9LVPxjG2aqRKVmGNlrU2qkh+LkXNq1qRcCuujGTMwSJIWlSXzoKV5S9ATQsQxcdAdNTE+hbk/2hTwJ8gIAG47B/eUbvU2+MdTgsPnSnOCFFCRRqKa56uelY4rFzUf6s85eZGfdU1GAORB4MWT6x2yJklTlCkEjvLSnMAGIAo9XfzjWcVEQzj3IiJTZSVVZ7G3hw0hs4SCkCgDslnqRUAsAL68ojNmiWUHtHKrsrMVANZKgdDdh6w8zEIFXY0SQQxqoM1B5l2cRxbWZ04hOYllg6FyoqJIUNQAXP1igmeQVEkNmo4FEhNHpcKe9aDnEcbiAS2dnAFXAd2ALlhR7jWKc3HJRuqV3iN6wFinMlg+tGoBXQw2l+RilLaWAMzkAAKBLApN2ZJJBpy5RcThVnMUAkuUW1ZyKglgQzGzgUpGLM2hnZISokEMpNnqHswBJdg7tEzMAIKqk2JDMT+ZIcs2oJ6PDYHnOhRTlSG4lLwoxl42v/WQWpWbMBpSoCOUNDtCp0clYIfKR7zEaBtSGYsndsdbiCz1GpILByGDpAcgOUh3IfeIIDkF4rJmOASoqckVZCSak7vHlemt4NMKgUgBQsQcuYt7vB3BLO2vKPQ5JpUXFiwoEghhqRu0Z+D1cVupKClLBJcpbeYJLBtQQA13c7xtEJmO7R0pYMHUktm4BOStKkWfzia5PeClJzJBScyUbtSWJQbOQSP94ZngQcyQAHfKaAlSiGABCSGZPFhzMFUtRICQQdaLZioE7zDMWF3cvYNClYYqAy2SS7pcKKs1ClJDHNUgJD82gyWygFT6AtcWoGKVeJB9KRDJUSGBqXZJzouSFOSEksDYUccIfDFaiQUFJQzZQkJVpugA5UtYGpa0WsPhywFaAVU+Z3PeIIo1g3DhASkhCggAl2ozObgB3+DuXpFaNOCgwAFAA4CnuEslwzkk3LBuojPw26wWwNAQA4U1yVBypy1z6wTDrLkG43VWDFgGIHgau7ClKwlqcMgkgMzE5QQwzEFwLg62HSQCNnrdiUkB89SBVweCCdHKSzmFLEwCiQoEXIcmjgAKLNmDXoDxMXCQEsSwNA1uPQu33SASllsxoASDRO6lwAagk6G+hpoDshzgyU50mWW3spUoEhyDRnDnxuCaxGesXSWzvqCA4BUDQEOgk6ECr0eJjtVkArGVnGZKFJL1OYUpbX3hSrlKUkKqjLVQDiUnMoqICSc3eJqzucz6QopUvM75dCUOhW8wcGtTozUNgQ4IlYdQR3qlRypSWBZ6ukMz7x6d5q3Fy6qCikA1ISSHZgmzcXawcd68CXIYkVKVBt4rd+ICqhLe8DVwQG3hByvtJ7OCelU0kIVTsyUZAUi4mFRroyiKOnQkDgsJjFyV5pa2UGDixHMGihyNI9V9o8CMRhzJQS5GYDKopdADhKmNTR2FXHAR5NNk5FFKrgkNcOOBjt4+4c8unWbL/aMtKgZstBLglaEpSvWvBV+XSKHtB7ZTcQtWUlCDpTNYCpADOA5ApUxz7MX/AEhgH1+/p9Y1pHsbSU2Yeuvjr4wwJvx8/rDqL3+25w2UO4UD4Bun6xqgY/fG0Gw+NXL/AOmtaH/Iop+BFaQEH70ERVFQtcxu1Zk0hU2apZAYFVS33rFfD4tSCShRQeILHhd/8RBAt8mhCX+tvlFqbbkr20n5EpUUrCWYqfOPBQIILG4jbwXtpJUsAy1ICqqJVmGYC9BZ2Ls/xjh2p4U+P6wrf4Ec58WMtRnL1qRiJMysucigYMUilCGDGgIZj+WLSpKSQkgkkOSd5rMWsNOHxjxzD4haFBSFFKgXBTQjqI6fYfttiELaZnnAkOFElQYE7p43NXtHGfB9Nxm9DxPaM3aApDMJozMTUhGaoBPOj6a05yAWSiWpSd4FT5aGyaAlTeNGFBeL4mDsyoIUCySMoehY7zEN66wOXIoC6jmqc1QOTElhTkBXjHPX7btjK2ClRcylufyzC3R1wo1JeNCw+RZuxBSQwLBiFWp/iGgpbJpQxNxmFaAgG4L3TV6UTzrBUzybKAK3AZwWIudbPX/a9Gh5GKKkhCipBbMFLYr4ZlMCitKO3HhBkAgWzAjKMzAqS2rqZvvSO1sKPbhTFg5BqC6aAAEm5ooWaouTDyZCAkCWAkmu7lZy1SNNKq+LwdMsqBHatl3lDKKmzE8OZBe9WYXUIPZ5UBxYOVCurKHCp+kVpRbvJzKJIBD13wEswrV9L0rFlC1MGIJZiXLPw3t4ihbiwqaxASAFCiqu9MyRV1OebloUyUuhU7ciwZjRJ1VwenyvaEQ4SQ5N2Z9dRaz+6RpbSKjvUzsKOn3TUVykqJY0YGr8oLh0jMTvUIoxABI71CxVcOHopheJTVldACTpepLgW+VWpZ4CFMWZctlEIalAavQM/vBnoDxaCzZIUEKWSSDzLPVxWlzVnpcPFcyezS8xZLkhpjEU1oPjmve5g6JmYgIKdSUuxs1QBU1VR/G0CMialLkEkFQ3nUBYHeISAA4ymp9YitIKkkhQq4KhQH/b/uq1v0OZarpU+YuH3imrbrlksH+NS4iEqckqbMM1zlJo4LBIADtUkkagm4iJDDllNldvdJvxIYgh81tTxBMDxEoBQcAOks9e7YEZCTqb25s9nKMpqoVB0L04NWtxevk4KUktlDuxZnZ6MsioANOLmJKkqYt6rOY2GdSkpAUnKDVJK1FRqQO62jQkSt4qUkg2JO8ngwDln15M5FIuqqlgWrWrsdM2gBF4AoApCRly3vo9xlFQADXTWBM7b2JUnDrW6s0tK1h3Sc7ZATlYMygQD0jxpan1ePQfa32pknCzJEpfaLKmPe3Q4JdRoRQjr4x58m7R6PHExHblnKKR98tIklD0Hh9v91hZDrHZfs+2CFqM6YnMEnKipbNRzQPTlx6x0ymotiItVwfsDOWElapct3Zyc3VOgqKvqOMXsN+zeoK8SkppSWlSiU61FrMDXXr3s2YhSTUFJa7MQ2ZipbuGY0s1OMI4YswSkVOhDnwbiBUiw8G88+SXXSHBL/Z0NJyhdkFAzcgDnYsfNlcKxR+zXMaYhLVpkUS1R7pNacY76ZKDZdKbrqskihcClql3bWGkzFBNAG3TlSQmhDU0YUPnFyZLWHFH9myM4SZkxCQAKhKs623srWT4iJq/ZYmoTiCWodxIY8C6ne3mI7RLpDFRpdRSMtHJp4mzWPWBowiQkEsO7WWgNmZgoBiWbUmnFoOTJaw4WZ+y9TBprHipBbTgTVz6eQJP7MppcqmoSkOHyqPd1/R3oaR30tkuEEMAEukpLVIfKCGrVydAIaUtSjRTpy5nObM51CqhXF63h5JWkOIkfsyOYBc8avkG8KgOcxtz5G0auyPY2Vh1dp2iiUJzOohi7WSlJYh7E6dI6CVOWiWQhRKSQVOkKUWI3UhISE3rbibRGekFwBfKeJ4627psHbzinKZWsQeUpIUrKtak1d1ZlqCQAal2Ygir1MAxEwFwpRIIN912rUUVU8PE3oaSlNAcozqNkgBWtAuvQkHlDZzmGrsxUQlRDaB3dybE3AbWMkFK0gMCotrmd+JdRBNePreFF1CSBZRv7hVV61IP6WhRK1LALJWkEv3b10f4xc2gL/zI/wCRhQoEjs07h55n5s4HoB5CDYhTFAFBdhZymcSW8QD4gQoUMkbDig/nP/NI+FICpZCVkEgsT1dYeFCgR5iQqTvB98XrZSWvE9oywQKD3P8AkmFCg+SztlrJRUu+V3q/7tJjRxMhKRmSkJJmIBIABIdNCRChRuWElywnIEgAVDAMGY0YaQLA1mVra/8ANM/8U/2jhDQoPgrBP/E/ARYwYzNmrvi9dVcYUKCTCv2h7Mly+VBfV6axlYxZ/Cu5cjEOdTRVz0HlChRJ48o1++MDkmv3yhQo9rzjTBUx3/7PP/1V/wD9B8oeFHLy+msXZmSnsXyh3XoIlJNv6/8A64UKPK7nwdQp6+PWGm0WRoEhhpcwoUKVtlrJSgkknib91UR2gohIILF0fEwoUS+Smq3kDTeLaOAWPjFjE1Hl84UKCUz8Gs9uzlt2mnce3jWLIU8tJNczZn13UX43PnDQo18soqDKLU3DbkFgelIrzpp7NBcvmRV61TWFChkglTsTUsmp8BChQoyX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pic>
        <p:nvPicPr>
          <p:cNvPr id="14340" name="Picture 4" descr="http://images03.olx.pt/ui/8/80/48/1282573814_115287248_1-Fotos-de--PASSEIO-DE-BURRO-12825738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3429000"/>
            <a:ext cx="2016224" cy="29712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342" name="Picture 6" descr="http://t1.gstatic.com/images?q=tbn:ANd9GcTeWgbOkSA90uMzJ3icY7z3Yu7C4LBPs4Q4dzpmZPwiQMAAAFv6G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3356992"/>
            <a:ext cx="4248472" cy="30346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 descr="http://www.walldesk.com.br/pdp/1024/03/19/Tiger-Tongu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2996952"/>
            <a:ext cx="4032448" cy="3024336"/>
          </a:xfrm>
          <a:prstGeom prst="rect">
            <a:avLst/>
          </a:prstGeom>
          <a:noFill/>
        </p:spPr>
      </p:pic>
      <p:sp>
        <p:nvSpPr>
          <p:cNvPr id="4" name="Rectângulo 3"/>
          <p:cNvSpPr/>
          <p:nvPr/>
        </p:nvSpPr>
        <p:spPr>
          <a:xfrm>
            <a:off x="251520" y="0"/>
            <a:ext cx="827263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PT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Os motivos da importância da Biodiversidade</a:t>
            </a:r>
            <a:endParaRPr lang="pt-PT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619672" y="1988840"/>
            <a:ext cx="59046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dirty="0" smtClean="0">
                <a:latin typeface="Arial Narrow" pitchFamily="34" charset="0"/>
              </a:rPr>
              <a:t>A importância da Biodiversidade tem vários motivos :  éticos, estéticos, económicos</a:t>
            </a:r>
            <a:r>
              <a:rPr lang="pt-PT" sz="2000" dirty="0">
                <a:latin typeface="Arial Narrow" pitchFamily="34" charset="0"/>
              </a:rPr>
              <a:t> </a:t>
            </a:r>
            <a:r>
              <a:rPr lang="pt-PT" sz="2000" dirty="0" smtClean="0">
                <a:latin typeface="Arial Narrow" pitchFamily="34" charset="0"/>
              </a:rPr>
              <a:t>e funcionais. </a:t>
            </a:r>
            <a:endParaRPr lang="pt-PT" sz="2000" dirty="0">
              <a:latin typeface="Arial Narrow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899592" y="2780928"/>
            <a:ext cx="741682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 </a:t>
            </a:r>
            <a:r>
              <a:rPr lang="pt-PT" dirty="0" smtClean="0">
                <a:latin typeface="Arial Narrow" pitchFamily="34" charset="0"/>
              </a:rPr>
              <a:t>1. Vamos começar </a:t>
            </a:r>
            <a:r>
              <a:rPr lang="pt-PT" b="1" dirty="0" smtClean="0">
                <a:latin typeface="Arial Narrow" pitchFamily="34" charset="0"/>
              </a:rPr>
              <a:t>pelos motivos Éticos : o que realmente tem importância </a:t>
            </a:r>
            <a:r>
              <a:rPr lang="pt-PT" dirty="0" smtClean="0">
                <a:latin typeface="Arial Narrow" pitchFamily="34" charset="0"/>
              </a:rPr>
              <a:t>da parte dos motivos </a:t>
            </a:r>
            <a:r>
              <a:rPr lang="pt-PT" b="1" dirty="0" smtClean="0">
                <a:latin typeface="Arial Narrow" pitchFamily="34" charset="0"/>
              </a:rPr>
              <a:t>éticos é que o ser humano tem o dever moral </a:t>
            </a:r>
            <a:r>
              <a:rPr lang="pt-PT" dirty="0" smtClean="0">
                <a:latin typeface="Arial Narrow" pitchFamily="34" charset="0"/>
              </a:rPr>
              <a:t>de proteger outras </a:t>
            </a:r>
            <a:r>
              <a:rPr lang="pt-PT" b="1" dirty="0" smtClean="0">
                <a:latin typeface="Arial Narrow" pitchFamily="34" charset="0"/>
              </a:rPr>
              <a:t>formas de vida como por exemplo, tem o dever de </a:t>
            </a:r>
            <a:r>
              <a:rPr lang="pt-PT" dirty="0" smtClean="0">
                <a:latin typeface="Arial Narrow" pitchFamily="34" charset="0"/>
              </a:rPr>
              <a:t>proteger os animais, as plantes</a:t>
            </a:r>
            <a:r>
              <a:rPr lang="pt-PT" b="1" dirty="0" smtClean="0">
                <a:latin typeface="Arial Narrow" pitchFamily="34" charset="0"/>
              </a:rPr>
              <a:t>, </a:t>
            </a:r>
            <a:r>
              <a:rPr lang="pt-PT" b="1" dirty="0" err="1" smtClean="0">
                <a:latin typeface="Arial Narrow" pitchFamily="34" charset="0"/>
              </a:rPr>
              <a:t>e.t.c</a:t>
            </a:r>
            <a:r>
              <a:rPr lang="pt-PT" dirty="0" smtClean="0">
                <a:latin typeface="Arial Narrow" pitchFamily="34" charset="0"/>
              </a:rPr>
              <a:t>. </a:t>
            </a:r>
            <a:br>
              <a:rPr lang="pt-PT" dirty="0" smtClean="0">
                <a:latin typeface="Arial Narrow" pitchFamily="34" charset="0"/>
              </a:rPr>
            </a:br>
            <a:r>
              <a:rPr lang="pt-PT" dirty="0" smtClean="0">
                <a:latin typeface="Arial Narrow" pitchFamily="34" charset="0"/>
              </a:rPr>
              <a:t> </a:t>
            </a:r>
          </a:p>
          <a:p>
            <a:endParaRPr lang="pt-PT" dirty="0">
              <a:latin typeface="Arial Narrow" pitchFamily="34" charset="0"/>
            </a:endParaRPr>
          </a:p>
          <a:p>
            <a:r>
              <a:rPr lang="pt-PT" dirty="0" smtClean="0">
                <a:latin typeface="Arial Narrow" pitchFamily="34" charset="0"/>
              </a:rPr>
              <a:t> 2. Os motivos estéticos </a:t>
            </a:r>
            <a:r>
              <a:rPr lang="pt-PT" b="1" dirty="0" smtClean="0">
                <a:latin typeface="Arial Narrow" pitchFamily="34" charset="0"/>
              </a:rPr>
              <a:t>baseiam-se na maneira das pessoas apreciarem </a:t>
            </a:r>
            <a:r>
              <a:rPr lang="pt-PT" dirty="0" smtClean="0">
                <a:latin typeface="Arial Narrow" pitchFamily="34" charset="0"/>
              </a:rPr>
              <a:t>a Natureza e na maneira </a:t>
            </a:r>
            <a:r>
              <a:rPr lang="pt-PT" b="1" dirty="0" smtClean="0">
                <a:latin typeface="Arial Narrow" pitchFamily="34" charset="0"/>
              </a:rPr>
              <a:t>de como estas gostam dos animais tanto </a:t>
            </a:r>
            <a:r>
              <a:rPr lang="pt-PT" dirty="0" smtClean="0">
                <a:latin typeface="Arial Narrow" pitchFamily="34" charset="0"/>
              </a:rPr>
              <a:t>selvagens como domésticos e </a:t>
            </a:r>
            <a:r>
              <a:rPr lang="pt-PT" b="1" dirty="0" smtClean="0">
                <a:latin typeface="Arial Narrow" pitchFamily="34" charset="0"/>
              </a:rPr>
              <a:t>como gostam das plantas. </a:t>
            </a:r>
            <a:r>
              <a:rPr lang="pt-PT" dirty="0" smtClean="0">
                <a:latin typeface="Arial Narrow" pitchFamily="34" charset="0"/>
              </a:rPr>
              <a:t/>
            </a:r>
            <a:br>
              <a:rPr lang="pt-PT" dirty="0" smtClean="0">
                <a:latin typeface="Arial Narrow" pitchFamily="34" charset="0"/>
              </a:rPr>
            </a:br>
            <a:r>
              <a:rPr lang="pt-PT" dirty="0" smtClean="0">
                <a:latin typeface="Arial Narrow" pitchFamily="34" charset="0"/>
              </a:rPr>
              <a:t/>
            </a:r>
            <a:br>
              <a:rPr lang="pt-PT" dirty="0" smtClean="0">
                <a:latin typeface="Arial Narrow" pitchFamily="34" charset="0"/>
              </a:rPr>
            </a:br>
            <a:r>
              <a:rPr lang="pt-PT" dirty="0" smtClean="0">
                <a:latin typeface="Arial Narrow" pitchFamily="34" charset="0"/>
              </a:rPr>
              <a:t/>
            </a:r>
            <a:br>
              <a:rPr lang="pt-PT" dirty="0" smtClean="0">
                <a:latin typeface="Arial Narrow" pitchFamily="34" charset="0"/>
              </a:rPr>
            </a:br>
            <a:endParaRPr lang="pt-PT" dirty="0">
              <a:latin typeface="Arial Narrow" pitchFamily="34" charset="0"/>
            </a:endParaRPr>
          </a:p>
        </p:txBody>
      </p:sp>
      <p:sp>
        <p:nvSpPr>
          <p:cNvPr id="13314" name="AutoShape 2" descr="data:image/jpeg;base64,/9j/4AAQSkZJRgABAQAAAQABAAD/2wCEAAkGBhQSERUUExQWFBQWGRcaFxgYFxgYGhwYGB4YGBgYHRwcHCYfFxwjHR0XHy8gJCcpLCwsFx4xNTAqNSYrLCkBCQoKDgwOGg8PGikkHyQpLCkpLCksKSksKSwsLCksKSwsKSksKSksLCwpLCkpLCwsLCwpKSwpKSwsLCwsLCkpKf/AABEIAOEA4QMBIgACEQEDEQH/xAAcAAACAgMBAQAAAAAAAAAAAAAFBgMEAAIHAQj/xABDEAACAQIEBAQDBgQFAwEJAAABAgMAEQQSITEFBkFREyJhcTKBkRQjQqGxwXLR4fAHFTNSYhaC8UM0NVNzkpOistL/xAAZAQACAwEAAAAAAAAAAAAAAAABAwACBAX/xAApEQACAgICAQMEAQUAAAAAAAAAAQIRAyESMUETIlEEMmFxgRQzQpGh/9oADAMBAAIRAxEAPwAViMcCN70IYa36VdhwYK7VXmFtKTPYpFiE+tWcPJY0KSQ1dwTZ3Vb2uQKrydEoPQY0AVVxk+ahXEEZJD4T3sfgI6ele4HHiTy6K4/CxAv/AAk7+1SUpUM9NotRJY0VwS3oI2Jtoat4fEuF+7XMbadAO5JOgApccjT2TjydItcZx8UNsxuxIsB+pPQVXxOPyRNJkzfDlCspvegWFw5vJicSxaFOqpnzFja6lhYDpm19KOS43DyJCsGWNUIeQjUxjU2c66nbrT5THxxLyUlxksiM6oYitvKytex9gf0olwXm8eWNsrNex1sfod63xvEMTIJokSOXKqvGSSMyN0FrXbQ0vcNw2H8Np2CpKpOaMh3ItpfITmA9RQU34GOC6obuJ4sPdV+Ibrsf61SwfEIodZXCgAnXf3HehP8A1BHKsXmzFiPIxICnbySEfQN3tUXE+CxFgMuYsTYE3sOl6iy09i/6dXaJ34qMS/jPcQr/AKanr/yPqf0ps4T5kudL6/Wl4YSJVXMQLbA6elXl4sgAysNexuO1XhK9spkjSDGLnyg0mcU4owfSi2K4qtt7ml3HPmN9qtN2Z12SrxnTXU0PxWaTpat0UUQwgFKUmECNwggXtVObCFTT1Ii2oJxDDAnSrthAC71bXWvZoLVDm1qXYWTFajY1KpvXjJc1CJnkRuaMYXQXqjCgFquLJaqS2Bsn8U9q9qHxvSsqoDBxDShuIxutU2mtUJa9N42QKYWe9EsK2VlbYgg0AhcrVxcV2pbjRArx7D5xmRrH0Nv/ADQ5cMZI7OhuB6H53vW6Yh2+7WxZiAt/Wh3FMVLhp7IWa29wbHvYdqtV6NMZeRl4Nj4oQFlUnLc3NnvcEa/3eo8I75nii0jdCS7m5kLXOVATZdLiw261DCiTRPJJE0aAXJzaH26m9RcNVVyrICoP+mRfPeUHNk7G1ludLXNKapj012X4+JMsaJJdomA8XXyKrbIttWYaKAKs43hRw/hRYYxpGzfeB2UszH8Nm1JAtYVYlxUcK5cgkaGZc19VQkEqM3ViANRcXIqsYkTESQyqrRznxYpCPNdhZo83RrWAt60HrZZNMs4jGyrDEyujTLfxS62jKgkAsfw20sRvUnMWFU5ZYMrTGzEx5GZktZmAN86+goJwSUB1zPIqEsBE1nAznKFkFtFAyGx2vRXA4kS41xGgyYeN0ByqAjlTqp311Ur6g0EtkvRXl4Q6KAY1JszNk8oNwbF1PRrDUDRqi4BDeTVs0gW5UlTrp5dOvatouI+GqtiGdwUmCG/mBQ2ULYXF2uOoNhWmEjX7q7N5srI/wSqznyrKCNQdQG2NqPEqnZq2JmbED7vIoNrPqbdTtRfi3LN2Jhj0K38pFj3sPwt+RHY0VgiimkcMD4kYUBgNGG4P6/Q0Lj4ep8QI751Co5D238yG+oVgdAfWxvUlIKgnpiuwYErrcHUEFT72NRZr704SYQtYzHxFY5cxyh0Jt6bEjVTsdQbaUEx3BDG91OeM9eo9x29aupWjJPE4uwSyW2rI5mFXnQGoZ0toKNijT/NT860+15qqzQ9q1jgk3CMR6KbVfsNE0wvVUQEmrSRSE2EbH/tP8qmjXKNQQfUW/WotEaKhgIrZVq6wFjUAiJG9SyptEL2ohBggaHwNY+lFYcUAKDAb/YPWsqf7X6VlC0QSZmryEVTeYmtllttTiwS8S9YjVRE9bpJrUAEYHKMHU2ZSCD6jUUwwQHiBYjKji2bS9gdiO/tSmsutMPJuKC4nzaAo9yTppY3PyFLnHWhmKVOmGZI4owuHH3rBGYKbAMV0JboLk9aryZ1YpKuVCjhJCwPhoAM8l7as5IUHSwFU4eJGSXEmJE8t0w5cas9yzAaWYnLmsdrAVWgmxKZGbxDKVdpDlDMqu65VCsbHbaxtfpSEtmy1VIlg43hYUdHmacsgQmxIAGoAZdB76m4vfpV3FxGWOCVGJRhlVtLgnQMOmdToPeqmJ4RDOc8v3UhF5PDC2dQbZ8hNs3fIxAq/yzAMkmGOZ4o3ZoyQLkEi4IG2uvzqTqrQIXdFwxShGyG7EjJnuDawJBsPNroP1qHg3CyMXlQlEcMxTUDOfi31Nr21+VHhPcAW2P8AZryaAXuL36WNtT61nUxziJg5rmE5hw+HDlHKpuSOnT4RuST3oq3GW8Z1iKYiZFN2MZCEgraNTezDMDr1rdEljw7QsuY52dsvlLhjdgSNWAOluoNUsGviHzyZQfDWMBCI84csVCgZgVXr0rU6ekhC1thLC42XETQ4jCrIvnaKYNa21zoTqASfWr8+FaHIsmW+ryFPLeQgkXX8QIvoeoFV04RiW+0TYY+GjR/d7qfGDechehOU+a2txWmLxOadc6v41o/EfQBGjQNm7C+cj61MipWWxSTlRawE4kMsMhVmESvGRnQMm7FreW4Ntqt4eOPwowSozteMqSwudbA22JvofWgvCsbI88uIivLCIjGiZiA0oa5Fj09T3q3hMfkxS4aGJEGXxZ8xLWLWBVD31I7UrkNqyfDct4WVpHMqBQctkkFg56E2sPYVKnKcEav4+RCljmzswAN7HUBflrQTjHDftPhww+GIknzTZNAosN/9z2pi4q+GxyiEsHAcKFDEAsBcrcfHYb22oueinpK+iPhvFsLKGhwigyIps5iGUkaXvaxqDwMamRYwRIf9SRjeNe++nyAr2bBQ4cA4mXIiECOKMlNtr2s0h9tBrvWyTw8Y+CSaNIWF1FlzA9fyocvPgvxS0MfFcHK0VopRG/VrWvpr6jr9aE8L4LKQ4xxjeIDys1iwP8VtB71BzjwiadIvs7Axx/hDWJI0Go30FUeW5MZMk2GljYx5SAzC2VugufjB+oq8Nx7KTSToEc58m/ZbSwktEbXubkE7e4NAIpbiuhSzEcGaKQEOFkAv08NrWv1sCNa5Yk1OSOfNKy+7AbVthhnZVG7G31of41GuXsPdzIdEQEsx2FxYfOi4gS2OVk/2H8qylr/NF/8AiS//AG/6VlChvBHPakAqupsatoNKdQohN71spIrYrrXjGoAljko3y1ixHiYmcXjzAOCLjI2h/I/lS/G9E+GRGRwiglj0HrQegjZxjBYjGs4giRVgxOh0QkDUkX/Fc3PuKscUhu4eyie75FEq/exsSpWzGwB8ptfcEaUV4hLPhoYxGokk08UDeQW1KEaMyjS/Ww3pOw/DY4JIjiJCwR2MPlNmDknI9/gYMe9JqLNFyXYWwnBmja8kblUBEcbhToBcaID4YvoASR86LphgkJI0ke+bbyncKban3qWdnfDiRA5fMruosslhovlOjFbWIvrvVLM7q0ilnZBdksQT3Wx2O9qzzTbofCSqy9w+S9ibX7VaxW11oPDzRhFNml6A/C30PY+lZi+e8ItspZ9dco6e5/SosUgvIg3cMBfyNe6kWvrplPfrf0qHi2FyQF8OYcPIQfvStvKPiBv1BA1N+4rdMC7Q+OFP3jEoG0sgFlLb2J1Y+9aYrhsWIiTxGaRUJLsBdWcW8gS+qiy6C96bji06YrJJNADEc043BQrJiGEl5FI1UXRBoq26udT6Vb47iInxA8TOqySR5Qvw5/iubWNtgdTVTmThq4+XDJFIGRSWeI/dzBdi2RgCdtgNK0xEEiTS6DIozR+JYZZST13AtpRzMOEEY/jGIjmjw+FCxqXIsltbtre/w6XNjY0xc1cZgQeFJI0byrYMguwHuNdT0pcw80UPEV8RD4jBcrDYMbgm31orjfAn4lFEysZIwWzX8unmAI6jrSWra14G26f7LWI4WBGuFgfJYq02tndTvc73NtT8qhwvGYMLLPIEv4SrEtts5/8ARiX13ZtzpSrxbj3hcUklJLgeUgHoRa1/T+dEcfi1bFR2skcJeZzbS+n5mrem/PwT1F4GuHlVZpDiMVITKUGZQbLGpHwA/htrrv7UXHEcJwzCXiyiM6qFNy7e/wCI0mDg82MsmcwYY+drn7yVmIJYjp0tfpbSnyDgUDQJh/D+7jAC3/W+9zuaRJrSb/gfFd0gZyvz3FjJREYzE5zeHbXprqBobU0Q8bgWTwDMviaAC/mzH8r0H4PydhcE7TgkWG7nRR1t2HrQniXJKSYlZhiFSN2DWNr9D5Tfrpb3q6WOUtaRRuajtDlxh4MZHPg1YeOqHS1tbX07189SEgkHQg2PuK6DjppMDxgSP5gWuCf9rDLr7d6Hjk5ZJWd5bh3JtGhtrrbO9h+RrZGorZzppyehShUsbAEnS1qd8bGIoo4lIyWv/Ex3YnbfYelEcPwlIRlhj8MHdm87ntciwUdd6WMZK0ZysRpmKsNd9x1qN30GMOO2WfCXu1e0E/zA/wC6sqUy3JCy7a3q3hQTYDUnb503vyNBMA0bNFfXTzLb2Ooqu3AI8L5/GLuuosMq9tTqaZzVC+DKcnKUpjZ1ZHKfEikkjv6XHYUtzj5Wpl4ZxB45R4ZbfW50t200tR7jeETEQOxiHikeV9Nx61VS3sLgI3AuDzYuYRQLmY69gANyT0FdRwnL8eAXDxAB5sQ5EkhJ0Cg+VBsL/WqfJfB1iwsTAlJ/Eu58x8xuEjCr8bZNbXsM2tTyySHEqHSafLIHARFPhkblnBCC4/Dc+9JyZOT4j8eOlyZY4RmEK5NQCyB2F20YjLl6W0/KrOOwQjbxEjM9zcxi2h7gE5b+9x6Xr3inEIcPKFv4aTNmZhoBIbDKwt5c1UDx1YJfs9mDuWKXNw19dGOw339e9JhadjZ01RG/FlYtfM5jYLIc2VgTrdSNFK9R1B6Ua5fcEli+bp5lUEA9Lrv70EnZWRyqBHCOQNOvU20NyB+Vc2w3OGJiJyPl76DU+txqa1RSlsxtNaHvnfkuOQtNCyo4BJH4WsLn2NAP8POCxzyGSZvLGwITudxf09q0xHGJpokdmvmGtha/Sh+UokhjOQqL+U22tTFLwTg6O84vGxmO51VRsTpp6bGk2TiccxObVALkNqpUb5baC3bfrreuTpxaaRgryuy31BY2sO9EsDjvGxCRoSiBsxK67DX5elRqiv4HvhiiXEPMDmjjtkjcA5WIsGVt10/2mxrfETxSSiGdy4kN1Vj51y2KqGHxA2vY2v0qi+KSN0w8NgAWJBv8I1I9bj/9RQqLCu/EGmf/AE0/EepGq2+fWsr9ztj4y4oL8U5fWTHQyhxZCSbbkrqB6Ha4Otq9TiUKcRZWjyySAKH1ObqQOwt19KB8C5jaTHte2U5v4SANM3r2ffW21bYrmMHESvkGWJSuYjzFuwPSrcH1+A812L/FsKGx8igWUPmPtufzoxy5GZ8WVex8hYqTo2Qgop+difalkYlmdpLEs1/lejPJmEJx0Yc6NmDeosTl07kCnyXt/gWnv+RqwnBGGLE2JkZ3DXVEvlXXy+pA+lXeY+VsZiZc8WIGTolyuX6b/Olrj+PkwjKYXd2kYs0h817GwQDYD0p45M45NLhTJMmVwTl0IzAC97dNbiufLlGpqjfFxl7NhjhnC5Y+H+DIRiZLNdWJCm/4c29vU0vc58oTzNHLEoPlUGMN8DCw06Ee1BMF/iJjJMUqotwXA8MLqRta/t1pzPO8v258L4SqhDAM181wpbNfYgkWq8ITjL/pTJKMo6PebZkKQRMA0htmI3GUakHfeoEeLJ2+oP59KVpMb4sjSNcG2gH57+utQx8Qkjv5rr11FwRtb5fpTGmKi1EZOJYhQvX/APL9r0o8UizA3A9wQfbQ/rRZOLq4tffv6+1DuL4S2o/sUIOnsk9oX8np+Z/nWVJ9nPY/l/OsrRzQimWTzM+vm0IA+VV/83DqVbVSNKWIpWJAGpq2MK2YL+JiAoB1uTYD03FXcUicmGcNjghB7fSiGJ5hLrYHT8v6VPj/APDWSPKVdpwfiCALlYDW5JOl9Bpc1XxfKcUaDO+XKDcq2Zy1tAR8IF+g10pTlH5GKEhr4VI8uBtECshYor6jKjW8Rxb8WUb+tutXsNLKk4Ufd4SFQBteVtNybkAbk7k0r8jlpcPiMK0mTIV82tzGx8wXt8PyBq5xnEvjcqYOTLHFIFlscug1BB/EBY1jmnyaNUGuJW5gwWLlxLD7hICbgHJ5jbQkWzM17UFXGGAGHEr48SCwcXzJm0Kgg3G50NOmPSMN4zRh2RTl01G+3TWlGLmf7SXijQRyPfLmAKm2+bTt3vTcU3JCs0Kdkk/ECAGglzxgAZLX09970o8Xw2WTMAQr+YXFvcfWj+N5UmjQSo6s41cIbAdgNfNW3BuILPE2HxBFy6NEWNrODqjHcK40v0rXj1tGST+TXg8WfBAdi1vkb/vVjARhiynZxb6ir8BctKJIvBIk0QbBSuliNCNDtVbCnK4I79PQ0hvbNsY6QuYDgzZJWbyZG8M5rjzHW3vYH60d4SIUW6lAxFiV/rqK05yx+eQx7+bO5HluxAC6ei2F+pvSy0FtqdXNGNrixrxmPa6lJVQA3Yka9vpvWk/MIdDGht3dtB226mlYr3rwIL0ViRORYw0wjYgar1tu/YE9B6VLiJ2mYA6L0Ufr61XjS2n93q1g5bG4176a1ZgJcJg+gO5qWKOSOZGVgCjDL112v61E0ttL26gDTf8AeoxjLFWtdgQfkLGq02WTSR0/DS3LK4AIY2G/luBf0NZLzCY5GSOCWRlFybWU+lz1oP8A9ZRgyNICLSFVsL3BF7+9Wp+dYY5kSxIcA5x8IvsfWuc8cr6N6mq7GGHHBI/F8MqbZmUAFh6aDU1icThxUEs0YAljiexYFWUsLEe9tNKVeD8cxT8QMTAeEM1xl0AA0Ib10+tNkywyMuHZwryE2QbPofK2m1zf5VFHjLZJNSjo5nFiyBfS/wBL969bGAjbvpVDHRPDK8TkZkYqR7HvVYudze3Wt/FdmFsJ/arre9iNjf5getTwcVzDKx6aHtQdTYaHfpWRPrvtUcUDkF9P+P0rKG/am7CsqtEsD4dcnmO5Gg/n2rbC40pKkml1ZW+hBq1Ph7kAC5Og6knbbc058D/w1QL4mMYi3/pLpbrZm7/8V+Z6U2U4xVsEYuT0RxSY3EM2UuVubnXKE3ygj8/atjy9IL5iqncaXK9uoFGOY+NCaIRYaVYT1AIUH0uPhPqdKo8ExmIgiAdg47FlZ1//ALX22rE26tG38MG4ThT4eUyKwlBUq65SpsRa2nzo3hsXAsUgw7Rxoli9gfKDvfqT061UmxjyE5mWwLdDlA27m5+dCIsakUrM9nikXJIMu4vcEe1Vac+wxah0ScWlxGJmVsJJmiBA8rWAPUsDY/WjmPw0cTl8qhrakKMx/nW3CIYFgDYfyxEk311I0N79qBQRSz43xFmDwqSSA2y9Fy/vQT5aWkgvW3uybCKkqAqgCszMwkXUnYG23/ilzjGGUNeNQCo8wGoB7Wvp702YiCdMSrqR4J8rrfb196o8ZwSNIzR2L2IIBAJB0uR6d/Sm48lSE5I2iny/xSSaNkds5TKVvbRTcWHpt7USODvfuPMPUdbe1C+VMCFabrYKBt3uf0FGZpCpQr0JB9j/AFtRyP3aNGKN402AOa0s8bHTOg19VNrfS1AGl7U88wxiXBNcDNGc6/ow+n6UggU/C7iZPqY8Z/skU61uVqJFNS5TTWzMeX0r0SWNx0qO/etS1EJJ4xHStc2m/StWa+9a0SHT+L8MhmghVyELqhUj/dlHpr7VB/01BFCpls6x3OY6ab7DpUXLUavgxIQXdQyi5vbw75QB0NjvQ/CY3EYphZM0J8rqelr3v8rGub7m2r0jauNJ0NeB4uuIjcwSAEC2Zh8PQXHXSrOE4ShlixUrlpIlF2BsrWHxW7a0Bj4FDJA8EDhbtdiDm1HcX2o5wvhqwYYRO3lFwxY2vf30FKdR+1jVvtA3nTgKY0w4rDOCJWEbsb2zXsp2+X0pbxHLBSPMzXF7aL06G56XuK6fy5HhihwsYuIyCVFzYnzA370v8awLASJqco9NwWvp0FiKbHK1oRPF5QjDhINvN+X9ajPDW9CP771YEtq3Sem3JGSyl/l/ofrWVd8b+9KypykSxv5N5SOHj8aYATkXF9TGpFwP4j1tqNu9GcXMMpF7s3bb6HYmpsfj/FJA0VfwrqTfa/a+lUJhe/pbX06jTT+elZ3Nyds6KhxVISuYOXhcsvxm5YqdB+1LgwbIwJNwCDpoa6HxMA75umg2v3a2/X8qT+JS5fgO9zqB/X6Voxzb0JyRrZPPjostmDBulrae1rdO/WgWNxF76WF9B+lQmQ9DvfbrrUMwp0IKLEynehy4NgWxEMPhy+HGgKunQn8Wnr+9FsHg8JhJGUFRIw1Ba5t8VgPltSdyqBI5gd2UNquXTzDrf2pnnwkKYlQ6Eyt8L6nzAdel6y5FUnFsdjdqzWPFzYhZp4cwNgkcbW+K+r66bfnQ7jvFhG0YdA7hfO4NjcjW1tv0o59qkuseRhd9HB0tbMLi2g6UHPDgs0pJBZ28qsDYEFbkHqNQKkGr2WkjxyIiHW+TKMxK20Y3Vu2h3HrVvEYwFNxb3qLHyZIJRNkWQk+UHXL3Pr6UPwvKGIOHOJMZWEWNjo7L1ZR0A7mmqPLYI/UemuPZvj8dmjaMG5bQga6aXoKMIeiHTqdKYJeN4eJSiR5drN1YHqSdSarTTqylh2q0bj4FZMnqO2Co8MxOmUAbjrWmNwbjVSSO1U8PjCJL33Ovarf+dnNsLXpvGSYnRWiwcrd7etWMR4cQC5Q7bkm+npReCcMptS5i4CrWOp71Itt7J0TY1kJBRcoPT9a6Bydyys3Dpi0UbStfwmZRe/vvS/yVgIpldZFvkIYfuL0d4xzm6SpDhrWuOnU6Eeoqspf4oKXki5QiaF5EY2K+Rk9Rrm/UXovPIkZlspVVUO5A0Ia46ddKPY7gUTq0nwzNGM5XfQdv39qAJx4PDAUCXkkyZXaxspIve2+m1Y8kW3ZqxyVUU8I0OHilbCASSgAkAkkg6i/prVpHOMbJPARGoVsxJAL6aeo/lXkeFKSSrBCBIwYiUjyXU/Ce1TphWcwieNlyPndg4CBgAf8AuUmlv5GdBXDccbDyuSishCBFjF5HJNmPsKl5nwbriTMusTQHPrpmB6+46+9DcJ4f2jxYjnDqQsim4WzarY7a1b43xor4MThCHGSQx3suckLb+vrRV0DtnOeLkCZiuitZl9iL/rcVHAe9Hea+Xjh0huc1wwJ9iSPyNL6+lao1KOjDNU6LenevKizn0+tZVuJQ6diGJ8ucrocqhV1733ze9DMTima98ptcdRrp6WNvSiBks2hJ3Gvr67k9bDtQfiahF3I1sOx9T6jv61iXwdZsDY3EtexBFvUa+txS1xB+21GMY5ObvtrppUEOCWyvLsToo0uB+I+natONUZMskAhAd7etV5t66bh+EYTEJrGoI/23U/l1oPxXkdQCYmfT8Jsfz0rSmZuaYlYPFNG4ZGCna9r6H3pyw/FpfCOf7w5TcrobWNmH/I7UurwB2JGx9b0cwnL0yxH4SwFhY3OXf5EGqZYqWxkJ0bjiRkjj+zllawRnNyygXOp62YDXsas47jyqVJIJAtIQN9Ngdhc/SwoMcLIB8JjLN5jYjpe/Y3tRHh+NjvaSIMv/ANRDddPzB2pPFJ9DHIPcuyx4uRc+R8pzLcX20LWIsL9dbE10bFRXSlblbgbJub36AABR2Hf+tPkGCGXvT46Rke5HIedOV45I/IoSVduxv09KSeEqRHNHl+8GtvQaEV23mPALaxI+dI8/AnRxJGgkUXut/OP4T1HoaDtKkWi7dM5jHh2zWtYjetHJYnTX0FdJxHCo5kYoLORbVbH0FIEMUkUoBU3vYi2+tWx5eRdxon4HG7SAAG3X5VPi+DyvKbC4vp7U1QxqEDaLb6/2aozcdjQmx7fyP0pXqScrSLcaWwPPxH7MGij3Pxn9LUc5N4dEitiMR+HVf3b1I0qDAcHhmfxC19Tp7UM41imkl8OMWUGwVdRVk71/sr+Rn5Q4tLPxIEuSlmX3Q9PrarnMfBWhmOUDIvnUkXAN7jTvQ+S3D8KrLpNIB2uD6UwcLLTYISuweXzZb+t9PrVJq9ovGVM9xfFGbCnIwSYgWBsBe+Yi31F/Wl/iTzyRssrInnFmG2XcaDpfT6VFj8BKZYwxsDYt1AFrEafOto8IWVsi5mjcBddchsW33pNUO5WFsHnDYdIEGRmYsTcKVsGLenerHGmEqyhLvKWy5ha5eMZgLdCNqrvxpsJFqhKAkk3vudL++vtavZ4Xg+0TowCSKskel/Nbf3saXJsbBLsg5wxLuGVtPDSIkdnPxe1J0UtPfE08XBvMxBZ4EY/xCw/Pf5UgI3pT8DuJlzr3FvxKyofG9KyniKOnE5eu236n/wA0vcXxTXyhSW9gN+mtXkguUzHO+7EgLYaEaDS+1aSQeZSRoeh7+tYUqdnTl0DODcFM8oi6WzSEdFG/10HzqHmfAOs17aHQdhbp6V0Tk3hyxwSSn45TvpoiaD6m5+lL/NTgsAO9bFGo2c3JK5aI+UeGXW5/OnKLggI0FDOVMFdQTpT3hcMAL0yKpCO2J2M5VW1wPlYUFxfA3GiaV1RsJ6VUk4UCdqNos4HKk4U1rNqDvRjgPAIowcqqP77namvHcJUDbSluXHCEnXShS7BvoZsFAFAqTEcTEY9KWk5nQrbMPrQnjvHQUIDd7VGwr8FjmHmFLnUfvS/huY1vYm3ak7iuPYnUmh4xRPWqpNlqHiXjqrKACLMwvfYeo7dKD8047JIhaMC+7AaEdCOn/ilyTEetXsHxvyGOUeJGdgenqO1V9PdjVLwUeI46RySL5D8PsP3qpBgHfpYdSaZMVwdlCrh2WRWtlNxcX6EenetuNcAxSRgSLa4B8o37XtTFKlSD2VuXsVHBJZm+dNjYPDrGcRCuZvrqa59Dw3XzX9f3ps4RxFI4jEuzb377Uua3aChfxGNDSkzliL6KOgozgeK5gBchF0IB/OgGMw4Ds25qLhZbMy6+YbetMcU4gs7Ny5xLDkhXC2Pl1HX+u/rQfieKiwy4jLGqsrEjX4luLkf7dLfSgPKnDZPGuXOXqNxp6Vf4lgQ2MMbaoxKj/vU9/UCs842qLwdMC8V4w0SKLiTxLnzbFL6A9+1Eub+MuqxBQBFJDce5H7VVxXJEjxRLnGeMspJ2yk3HsRrTNFHhnEeHkZXeMKFBOpNrae/akOUFVbNS5SvwBeL4sBUgAIKwC+vQre31pVCfWnXmPg1jNiL2VYgoHroPyFIqT0/BTjozZ75bLfhDtWVB4nqayn0xJ02QBiAO+vy1INaYxdBpbp86kii84UW/ET6D+ta8bBCEjcKcoHfYaViUTfOSLPDuLhoxGp+EAdqt4bl5XYO2pF96U+WC0X+oLE9ac4+Log1I966K2tnJfYxYDCqg06UWhxK965zi+fYk0La+lBl/xTTPYk2FRtEVro7T4wP9/lUOJxagVzfBf4jxMNG1qjxr/EBQDla57VWkX5NjlxnjSgHWuU8zcazOQp+lCMbzDLMTdtOwrfhPDjISbX13O1VZFrbKjzvveoZeJsRa9MWM4CVBJ3pYxOHsTUVdFrRVlJO9QlLVLK1R3vVyGpWtKmy3rwpUIZFKVNwSKexx+WfhniaM0DZHH/EjyE+nT5Uh5aOctcRaJJ13VkuV72Nj8wCTVZbRaPYJPFswIYex/W9DzimvvRTEcIaKRQRmR7ZWGoINV8JwgsXBBBU1ZOKQabJH+G56iqkUpVwVOtEMdGLZdu1C1jKsL7XqRJIaOSsZJJilUsQBcmuk8c4ZHGjTEgu1/DPZgpAH60m8lYCNFM25JN/T+lUedeaWZhEjAopzHXr29KV9zpB6NOT+PP8AaGEjFg6m5J2K63ttUHD+HO2LD3DAPnY9lGoP5Vei5eWPDHGRsSHQkLYeXNv9KG8rcSKNM7ar4bX9yQB+9KdPlKH6NC8KQXwXMckuCxSyEEC1j/EWNv5UoZqaIZY2wE5QWYsmYemtrfnSqxpmJJXSFZm3Vm2asqOw/sVlOEnXY3IJ/wBx1b0Hb0ojwzCZ2JO3xfIaCluGR2dgSPiNyRe4Ow+WtMuAxojBNt9B/CNqzY17h+aVJkfE8Io0tQXEQZly361f4hxIE67VRfFqoJJrW6MNifxuDU+lADCb00YvCs5JHU1Q/wAvsdd6pY1FSJMtq1nxFXZdiKDuhvUISpNTty9igsagfOkZUtV2DGsnwmo0B7HvjGMGTcUkcQnDObVBiMY7bsSKq5zehW7IkeTLeo1Wpi1RtVgs9vWxqI16GqBJEjuaIYJipsNcysvyYW/lVGJqlZj0qrIhp4IzJHKk6ErCAym1yA2oAHv19KziGLi8EyJ8N9+5oy/OsL4UOy/eKiiRQBqR5bj0O9AG5hw8q2Xy66KRbU0lpt2aEwS+DMgWQgqNbgjttQXH4gEkdv1pn4vxZFRQN2FKEi5mNvU/KnY0/JSeh14ehWBcoJzWBt0Hc1Dw/lQBnnxbL4IBI11a+gpdPFpGESKSMtturbUw83xzJAoNjHddulh/O9UcWnXyTsLQc84Zh9n8JhCwyXFtL6fD+9Tz8ieHhpUjbO75SL2Hw7LekHgGGz4iJDszqPlemni/NUq49mic+GjABb6EDfT96VPG4uofsdCSauRPguAyR8NxbSKVIKAA/wDHdh9bUk3rqfOXMQ8F4VtleAv87rl29L1ym9MwtyVsVmSTpEmcVlaZayn0JOv4Dg7ySRQqdTmznsNy3vvTljOBDLYDQC3yFZyPgTladhYyfDfcIOvz/SmmeMVTFHirBllyZzTEcqlm62qvjOVQq31/OumLhATVDi+GAU02kKo5JjYcgtQDi2LAt70a50lKvZaSJsQWOu9LoZEsNir6CoHtUaPXjGpQT3xKzxKrl69Q0SErvUTSVsWrRUoohIDXhFbha1fegE8BqQJUAbWpfEogJAteZ6j8StQ1AIb4Nww4kZVF2BYEejKSPzU0tTRMjFSCGG4I2p8/wrxWXHZDtJG4+a6g++9NHHuFQlmzIpJ3NunvS3k4Mco8kcul4JJ4QkJuSLgdbVSw/lBLdRYd6fOLJppppYe2n7Us8QwiO3qP0owyX2SUK2W+WuECWSKVCBkI8RfTUXFOGL4zhHk+yynV9Dfa/QE/hNKvJzeEZTcC62F+hGx/OlTFSMzsXN2JN/eq8OcgXR01+SosKWljJLZDkza2NjqO9c7MtyCdzv79afeQ3nMGaQlo72QNr5etj2qxj+RoHkDqWS5uyjY999vlSI5VCbUjR6TnFOIC4phWazMDb7JmHso/n+tJ2auy85BF4fIwUXWPw19FJUWrjCin/Ty5KxOZVI2zV5WWrK0iT69XDhRYdLW9qjM19KuTULO9BdGd6LofT5Uu8f4kFU0f3WkvmzBMyEC/WoFnO+Z8WrXN7n0pHlfeiHFs6MVbpQh3vVUhqPfGr1XvUZrxTV6CSsK8Da14GrF3oEJlQmpVTavIamtVCGjVVc1Ylqud6KAeKvatyDW6CpkhvUIVljJ6XrYQkmjEeGFqilAvtQsJHw7ENDKkkZKup0PuCP3rXjnM80sxkzkaDyjYbXH161jgUVh5S8WAy3A8TL4Z7MLh1b52oNxW2Mjb0hexnGpJQATa3brWmCkYtqbgDWjeC5TsjCX4idAOlqo8WwPhJlQb796inB+1BcZLbK8vErB1X8QI+dOvEeVcM6QmRvCkyLexAzGwv86SOA8LM0hUbhSfn0q1zVNI+IOYGyhQuhtYAa0Gt0mBP5CfMHNJQDDweREAW4uDcdjVvl3nWY+SRTMbHKR8QsOvcUKwnJsssCyfC5OzbFeh7inXlLl4YdLmzSH4j+gFZ80sajXbNGJTbE3iPHpZxJnYgFQMovlsD270HWKwps5z4KkF5QbGZgFQdLasf6UpjEU/G043ERkTUtmnh17XuespuxZ9et19qF/j+X86ysoroQy3H8PzoDxzY17WUPAfBxDnn/UpOFZWVEXRtWPWVlWLGGvRv86ysqMhcgqU/wB/nWVlLIRSVAPirKyogFhNvrVjDb1lZUCEIdqq4isrKBCE7U68tf8Au5P/AJ5/VKyspeXobj7NuMfi/i/eljiXx1lZWfH2NydE3JX/ALS/8P7U04z8HtWVlaX2Jj0XU+H6/rWmH/10+f7VlZXNy/czfiF7/FTbD+7/ALUgjY1lZXQ+m/toxZvvYerKysrQK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7C80">
            <a:alpha val="8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827584" y="692696"/>
            <a:ext cx="741682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dirty="0" smtClean="0">
                <a:latin typeface="Arial Narrow" pitchFamily="34" charset="0"/>
              </a:rPr>
              <a:t> 3. Os motivos económicos são baseados na diminuição de espécies que pode prejudicar as atividades que já existem. E também pode comprometer a sua utilização no futuro. Nós, pessoas, não podemos esquecer que pelo menos 40%  da economia mundial e 80% das necessidades dos povos que dependem dos recursos biológicos.</a:t>
            </a:r>
          </a:p>
          <a:p>
            <a:endParaRPr lang="pt-PT" sz="2000" dirty="0">
              <a:latin typeface="Arial Narrow" pitchFamily="34" charset="0"/>
            </a:endParaRPr>
          </a:p>
          <a:p>
            <a:r>
              <a:rPr lang="pt-PT" sz="2000" dirty="0" smtClean="0">
                <a:latin typeface="Arial Narrow" pitchFamily="34" charset="0"/>
              </a:rPr>
              <a:t> 4. E por fim vêm os motivos funcionais que existem na Natureza. Existe os motivos funcionais porque as espécies estão interligadas  por mecanismos naturais com importantes funções  (são os ecossistemas).</a:t>
            </a:r>
            <a:endParaRPr lang="pt-PT" sz="2000" dirty="0">
              <a:latin typeface="Arial Narrow" pitchFamily="34" charset="0"/>
            </a:endParaRPr>
          </a:p>
        </p:txBody>
      </p:sp>
      <p:sp>
        <p:nvSpPr>
          <p:cNvPr id="12290" name="AutoShape 2" descr="data:image/jpeg;base64,/9j/4AAQSkZJRgABAQAAAQABAAD/2wBDAAkGBwgHBgkIBwgKCgkLDRYPDQwMDRsUFRAWIB0iIiAdHx8kKDQsJCYxJx8fLT0tMTU3Ojo6Iys/RD84QzQ5Ojf/2wBDAQoKCg0MDRoPDxo3JR8lNzc3Nzc3Nzc3Nzc3Nzc3Nzc3Nzc3Nzc3Nzc3Nzc3Nzc3Nzc3Nzc3Nzc3Nzc3Nzc3Nzf/wAARCADCAQMDASIAAhEBAxEB/8QAHAAAAAcBAQAAAAAAAAAAAAAAAAECAwQFBgcI/8QAORAAAQMDAwIFAgQFAgcBAAAAAQACEQMEIQUSMUFRBhMiYXEygRSRobEHQsHR8CNSFSQzNGLh8XL/xAAYAQEBAQEBAAAAAAAAAAAAAAAAAQIDBP/EAB4RAQEBAQEBAQADAQAAAAAAAAABEQIhMRIDQVEi/9oADAMBAAIRAxEAPwDHVv8Atm95TjZxKbr/APbN+U50Ccuc+FEwUYRROUoYwtwLHGOUCe6Awrrw7oNfWbxo2ubbtMvf7eyluQk0PDnh641q4AgstwRveR09l1zSNNtdJtG29pTDGDt1KKwtKVpQbRoMDWtEYClOPpnr0XDrrbrvzziTTOMBOVCHNgkFRqJdEEkSUV5WNKiSDlN8bxxP+JXgava39bUdJpuq29Rxc+mxv/TPt7LmdSWOIc0g9QV6auK/4hrmRuBHC574p8N6fUe6oyg0OnJAhZ5/kxOv4/7chc9zjhAMcfyWy/4Db03kmkMDEdUk6UzcQ1gzjA4W/wBuf5rIVKbqZhwykt5Wi1/Tyym17WZj4RaD4buL97a1ZpbRB4I+pa/UxMp/whpgurttavTcaTctngldZtK1RwYGkMaOcSeFS6Zpn4em1jWlo4hoV5RtSe8cRx8rzd/9V34uLO0cdg9YeJ7QVYWpaKu7aQQIkn9lXUdzWNa09MBS6QIc5xmOApOW/wBJ760YOJxJUerXbRzuIlAjOTP9E1dU97B1g9lrKbMSG1nVqUgyQYASaoFWi5ke2R/RV7d1B42OMeylW1VtUzVdtd2JVjFrhPj7R3aVrdQxDKxLmR/8WVdyu5/xM8P/APENKNW1YX1qfr9OSR1HuuIVqbqZhwI+V25vjlfplOUwe6S0ElWei6eb27ZTdIpz6j7LVuM40vgW2cxxrHlxx7BdFcH0qji0ucHNBDSePdZyxsPwVBr6W0dGkCFctuC8sbVduhuAP6rluuiXTqClbvJBkc4TNPUH+WTSaHVCRjrHVKNakwy+qPLI+ndyfhRGvdUc/ZS8stIjsVpk9VuXVqjni3ME9XwUE4a4biBju1BBzasf+WHaU6PpHwmawm1GY9SdbloXTlxhUpQSYgAoAwtKn6RYVNRv6VtTBJec+w7rsGkWFDTbRltbN9LRknqVi/4fWLKTH6hXABd6aZJ6dSujUGhzA4QRHVcu7tdeJhVNuJIE9kHe6cIKa2uLpyuddTrJHYQoGp1t/o5AU+o7y6apLpwbU3Fxg8ghL5CIztgadgJeOBBVRc0alfd51MNPcFW1QEyKZgnoR/gTVSmWNAe6S7nouTTK3Fg3Ja0R0wmbTSt1RxOC3rHVaf8ABjgQGnoSpNvZsYRiT1JU2mM+zw026LH1WAhhkAtV1a6NSotApsgdgFb0abGD6YTktgkLWs4rhYMaAQAD7BLFvHIiVMc6exRkCJAjhaQyym0AR+ScpNEOPcpUbTiUQaQ4gKhcboJAwlup7qZMQeiUzAzycJ30uBwC0dY5WpGdV4ozlR6lv6nFrSSSTM9FYmMw0ph3BOIBj5VxNRKgc+i6m/1AjrwFy3XtCt36nUNdstJzOP1XVqlRpnB94GAst4ktWl7KrRuaeQQMIjm9/wCG7dtcfgqjizqCZV7pWlUqYpNYxw/3ENU38OHu8ulTO0HMjn7qdbV6dow03bieBHU95Wfb9b8nwmoxximXBoHRJtWupOIL9ruDnlN1qrq1QAk4/lTYp1GvD2wTOWkTATEWgp0LhhIaPR9JB5PWVKa3yqXrc0PP8x4+yhU6QZQB2AOPIAiT3S7hzqlJjQ7bHACuok+Y7v8AoEEijQDqTSXQSOqCeq51V/7bbPVPNnaAmakeQeeU+z6QfZduXngx7pFStSpDfVJ2jMDkpTnhrC5+AFQX1y6rVPRvAC1a1IuT4qvjWbU81zWMwymDgAcBa3w5/Eiqx4bqdUEHAgHH6LlxcenCG5crG9eotI1a01Kg19GsHSODgq3a1rae4ZXmLwzrlxp17TexziGmYJxC7rpXiKle2DHteCdo3NBmFm+Ny6tNQutoMc9o5VMbltcuYfhVuvaq2mwv3YHMyf2VPol/VuKz3Rguzu4hc+rrcamgOhn04g5kI3OLncGCYEZTlAN2Bw2yeOuEum3fW4EDJPAWGh0qEuwAM/ZTDRAaC2faBkoWtLdBLcA8cKZ5YY0k/wAoJJ/z7LUhahPaGAFxB/RRn1Z4P5JV7V2YaIHX/wBqI0u3bi309yFGbUgO7lPNe0gbj91EnIBBHYzgp6gZ2iO/PRajOpJIzJ+6QzkuHuljPuOyZdU2zBGOVQ9ua5oaEucgTI5ie39FHbVDfUM9vyTVe9p0QX1HBoHMlaiVN3iBkA8kdlGqw5pDTnueii2906sRBALjMcKVcwKY3EAnAAK1PWaYJcWtAMiYA4ULVKPm2zwBkBPh4aSS6AOspt72PYfKH5BEYui4U7jy673MEwAOiOrbs809R/uBwAkagGUb2sXPBO6No7KD+IInaSAeyy0nUi4Pe98gCIkZhP0nNe9zCQ1xAIzJUehNak9jA4vIBmOApH4dtrZG4JL6gfBaB+qC2tWNphpfB2gkyJz2+FFLqf4gvcBhoJbHVLbesfbMPltE8mMoqQYXPcIE4IKUOBr3Dc28awH+UjIQSi0gkU9hYOPSgg5rUk27h75T1Mbmj2CZqH/RcM8oqlTy6AM5Iwu3LhIiancmPKbiDlU7jlSa+5z5/NRnCCVPrp8ECkvdnlCe33RGB9XIQF5hBwVZ2GvXdpDadV8Yj1FVTiOyQQpmmtjV8R3FxR2VK337hWfg+7qOrtI9TXnaQBn7/wDvC5415GJ+Fp/BNxUffNtw+C549UTH9lnrnxqdeu32m0WuG7fblT7JhJPpx1lV+mn/AEm7tpAOFcWsQQ4R1P8AZcZHZKpMy0lwIHTpKK6rhrQ2JkcJW4hm4ZgdeqhVXF84zEZ/darKDcPNV3oznjj3UOrVLXbYntBlP31enRaXNc4gSQOAR1JKqrus0Olx3buCCsJU+lW3HBiMQplu55OeJ5ByqS2q7zBeAfdWltAG5pLhwYW4zqxc4lhkE45AUWoWnqAeOEZrxiSD+6i1oGSUqw1UqPkQ5sCeCm2Wr69c+eWvgztAx+vJTVZxBe4YjPypVtdtZTh+Q7BJ6fkpKqS6iGOHlvcR2SK1SXFgO3vCjG5Dq4JfBIjHVIuKkU3OnaDxLZXTli0e+k13pl/cl3COq5jgAdvtPKrA8uJh7p7ypdJ21v1ZP/kFpmMrrLdt89jgNoMk/KqfOLXDH6K18SOqC9gmQ4CFXOFMVC4kgEAf7oWW0+3rvqAU2naQMujkdk/UunNo7Tta1wgyJk91XU620NDAMDbJ6qQSwMYHOlw4juoq1tXNNsKdNoqDnd1n4SajXMdSpmoN7xkdlGsCaVbMyOdomVaA0qga8tbv8wQOqIlsouaxoJacd0Fd06lsxgaXtBHTaEF1/M/1ja4m4/8ALVAeZVdWe55EnAGFIuKxG9jIiZJURpkk8/KJzznpmtHKiVIg9ypNTJJieyYewyjRndAjokOcISqgI/smSMogyQgEkogVQtP6fcvtLtlRg3Zy2OQowMI4lTB6H8JXDbrS7atBhzZAkY/wz+S0ds47j3dhs9u6wP8ADm9/GaUwMcBtAkN6d/2W1pVHFwAEjq4/svPmO0qyqPDWYOB+qgXF2JLW5PE+6duqo8oN6rPVXBr3l0y+QBPClUNTqw5zGua55zzP29gqu5qGRtIB7I6kCq70mCQR3US7rMY0Bh9IALmtEmEk1i1YWb3NaJaDB4mVaUrnaIMj39lz3VfGFHTnGhbMFWoBkk8FVNDx9fsqg1aNNzJktGF2nLnrsTajXskgTGASotZ/lgw6R0CqNE1ajqlpSqW7sETHY9lOrQBmIHSOyxY3KTVqluW/T8fqo7S6ly8lvcJPnDfLuATIRVDuIDgcDOFmTTUmhVbTZ6THYTwol9elz9jYj4TN7ei2onc4Na0E56Qo2nObdtFwHBwPEdF2kc7U+kIADh/RSmS5sQdv6KLtMzhOGu1rIdISkUPiMNF3S7huQTKr3ValO32t27agyBEqHqesMZ4ifRqGKUAZ6FPve0v3t4jELLcPtc1o2bQ08iEqnLpM8YTAdIDuCpdAhvPVStJmnvc1wcXSJk7lMuXsNJjmEAhxeO8yo9lSFFrqtQt2HAB6fZSPLFWkyNoMk/PuiJzL4Bggj7tQUXyX4/1A3HEoK+njlr3EzCSIjHdKqODWZHPATQMu9gMrogiA4H259025mM5PynoBbAxlAgAxHuURCqUgBifcnqozx9lOuXNGMKA8yeYCqUnrhJIB9kZ7IdFAQGOhRtPCG0Iogz091Rvv4Xaoyxv61s6Jrt5PcdB+5/yewW9UeW54+nhuF5y0S9dZ39GuP5TBj3/wfku56PqDbmyt9jw6Q2D3gCSuPc91vmrW/ruDCG5cQOmPYKoc1wpOe90uAPA4U25MNa0TuJxPTMT8Jiu5oaWt4J/NYaqqc87N4wY6nhYPxdrtSjVfb0fSe8rcaq/ybapUEgAHMwFxvVK7rm9qPcQRMCF04jnaKkDcveariTEkk9U9dWjaX/TeSYmCOR3CjW79jogkEQR3U6n5b/UfMBHSBkrojR/w/vKwumW9MktD97j0a3r+ZhdGuKhrNIZEzjpJ/JYzwXovlWBv6gLTVPPGJwFrGgyxrCC0iSufU9WfBUx9BAl20ZjrGUitWLKbi52AJKee0tBGQDyst4t1dlpZuoh26tVaQ1o6e6siVl/Emuv1Cs+lTdFEGD/5EK68L+IKdvZ0rUtJqcQFiSZPsrrwtbitfNMuhpxC2ldNZUNRoO0j2SagEHcJKS36WgTCi6nd0ba3e6rEAckQskcy8S1Q/Wq7mgt9Wc8q+0CoX2oBkwOpWU1Oq2tf1ajZgukSZVx4e1BtNwpOgSMHhWzxqNQeGtHICctxtd3PGTykNDS+mQclTbfZTqFrmhxOQeFzbSaLwKMFpII/JONuPLpinGZ5CkUKzRW3GAIkgNnKjV4dctbIGZhETqdSgWDc54MdEElu0gGdvtHCCuI5O47sn5RHPsERAiXnPdJ35jt+i6IdnYSevH3TD6rmyZyeUHu4A6KOc/CGm6jySmi5OPAjhFgdEQ0Q7shBJzhL3ZgIKhvcev5ow/vhLIBHRF5YPGFAtgA9Tf3W48A666jXFnWfMAGlPyMLChhacKVaXH4a5pV6f103blLNJcd3FYubMiSBhNuqh2e457BZzRtUdfUhWY6TUb6j2Uy4uy0im3gYXLMrdprxhcOp6NVbSBLnjaABwJXIdpLjPPVdfqON1tY9o2jnd1Uyw8NaVcEGrY0TPJ8sLfNYrlOkaVcX9dlG2oPq1X8AArpnhf8AhyaZZda22QDLbcGQfkreaTpthptMMtLWnTb3Y1WAmoZEEd5W6kUmqWTLeybSt2eXTYIDWNEfYQqaytKtMv3mWtESP6/qtpXoNrCHicdsBQK9owiIh0QHRBlYs9bYzWLh1K5bRYPVHAMrm/jalUZfsrucXNqNgT0jouo6tZsY+tVLRvGBAx7rEeIdMfqxpUqdRrPLMknKs8ZrDNLqzgymCSewW/8ACmm/hLcVajQKh7nIRaD4etNOPmV3tqVe5Cvn12sGIIWtZOOuKbG/WWn4WR8Yao3yDR3BzX4lvIVhrWo07ei8z6gCWwVze7uX3NY1HcnmOExYaJ90um8tcC05lNhLb8Kq1+gao97Qyq4FwECVomVGuHmuJ28QFz3Tqvk1muBjK3VtXZUoMdtE4MtESufUalWtvcFrCzIBIMxlO1mCrcUxGyQM9yoNNwc4PO4tHQp6m+XENPH054WVWNSoxry0M3RiZ5QUFtOo8bgDB9kETHL31ugJSC+YOf7pskTKG4wQCRK6slbiTPTsjedo+yQCIQcJzKBBk5RGTyjOAkud+aAsAotyKZCAhUHJARgkZQKByoJFGo04dlLfTkSOD+ij0xkRjsplIEszkdwoNF4P1A29OtRJl4yJ7K786pUJqOeZWHtKxtKwqMIjC1VC/ZVpNIIyphrQaafMeAcytrYMFOi12Y6hYTRXudXpu8t5a4w1zR/VdCtaFcW3opVHtjGJU/sWVjT84d8qeabWgknp8Kv0u48tpD6NZhniowg/sp9So2q2M56q74snpsVWuJE4bz7qDc1QJyMyI+U5VoAZDwGk5kqsuBtmSSBn2CLVN4jqtZb1AQZjBCxtd7mOAGCf2V1r1SqXNaT6P8KyHiC9rULsMo8hglJ6zU993TpgOrP+5OFAvfEFClTIa8FwxhZi+r3D2w9x2kzCr3jGVtErVNSqX1SZMDgKvnKMwhiUUEpp4RIIp9jjiI+ys9OvalB4EnaekqpYYMypVKo3HKiN1p1Z1SmG/wApI4Vr+GLHYPJ5WY8P6jtDKVRw9JxIWlL31HGHR1iVzsaTqdCq1gDahAQSG1drQ0VSY6ygg5BgcgoNgglAH1Zx90RMu6royNxzj8ygAgASYEpeAMoGnDHB+6QRP90+dpzEfCQ5uSDj5QNFEPlKIRZVCgeUcwkgA9cIjPCgdDwCn6VxtA9lD5PKUPbCYLFxFw0hmHdFq/BPg3VNWu6bdwp25hz6khwaO0LD03Fp+qI9uV0v+GvjW00Zr7bUC2mw+oVI/SQs1Z67Zouh2OlWdOhbURDBG5wlx+SqTxJc+MBqGzw9ZWrrRgB31C0l57ZIjsrLS9apa5p9K8si9tCpIG8QTGP3VdeeJLi2rVaFpSp1DSEuL3QArcbnNvw9oGra1WuDZ+IdKFs530VaeWO9uTlKu6gs67i47W+5woul+Jzf6cyvdMbRqVMtb2EAj91B8Q6nRu9Hq3DX+k0nEHiRHKiWYm1tTovYNlQ1GnnaR+qiVq/nNy2RyR2XK7HWa9pcDbWewOEgkyTPsrmn4runtLmRAw2QOP8AP3URbeImt8lz/pa0SZK5RqFxcVrypUrUywudI+Oi6CdfFceVd27H7pktnlV+r6N+PpCpaFxgEw1w2/lyrKljGVIrsG4+odVWVmuaY/Naz/hRa0CuwtnrHJVdqGk1KQ3jbsPE4WtRn+qEQnalJzKhDgRCSWlUJjojhKLcx7dSijKABLYe/KTHPsjA6hRUujWLHAiQR1BharQdYc54p13bnD6Sevssc1xHVS7Ss6nUa5pgjhQdgtNHZc27KzqjmF4ktA4QWYsfFL2WlJr3HcBBygnn+J653tySkObiU4T+iLbMFVRNw0ADryjABEnhCCMSi46RCIPHukOyT1SiZPf4RDCBBA6JJHtlO46JBHSECQERRkQYyiPdAfEox17ooPWUcGEQaWPZNz78lKzPKg1XhTxvqPh5vk03CpbE5Y4THwr9ms0L2rUuqWp1t9Z259GIz2Ij+q5u10HiU40nlog84KN89WOl31W6pWjQ+6DKgbADACAPnuj1rV91qLRr3PDmtpgN691z+lqVw17dzy+DgOKttK1Gg++D7wlrjgAjATF66/VTLyyfSoNqPa7aGwDPBEcpqg7IbgALSa5VtqmiuIeNztoZA5M//VnRRFvbfiahguywdxMY7qfVzDF6803YOCtj/Ddta8q16T2nydmXAfSf/aydG2q6rXpU2UnU2Cdz3nJ+y674VsrfT7FlC2ZtHXOXHuUsT+zt34ct67w40m7A2AByfv8Acqg1zQaZY4CiHN27S0DEreyGMJceipL7WdLbW8ipdUhV427srOLjh3iDQ3afWe6ludbgkZ/lzwqapSgT3Xcb/QrK8t6nlua5tU5MyFybX9JqaTceXWw0k7esj3K1LrFigc2MJOIwpNdjS0FoTBYZwtBGUrdGECIKAAPCBQAPCdpkYkSmhhPU4OCgkNrECNqCRtjEoII/PAROlIc77JM+6qFOICAM9JSOfZLZBBkEqAICeiOAMifyQLT7BAQ5yj9oJRZAyjBnBxHUIhLmwc5RFo6zHwnGkCRM/BSjnp90DIbPx8IETgCAP1TxEiMgD2QLPSQMDuUEcjMAdEeRz1yU7Ajge5hJwQTH3UCcZ5SgI4SfbslsOQFQqIPSEsekxuj5EhIJgYS2mWxyPhQXWkXAqPZb3NbZSJw52Ws91Iq65Z1ro0pcKLXEsY+fSYzB/wAnCoGu2iW/4EprGVTwJ9kjW+Y3mh3NA1GOa9uPfgLoGkXAqkFrvpE4XCrcVKJmm9wEzhy1Ph/VdatwKlKalHkipgH7pV5b7x9r9TS9MFK2cW1a5LA4cgdSuaWz3OqGrUJLz9v6K28Rahd6v5DrulSptpAloYS6SfcqlqXD9myZHQQMKNVc6Lr9xZ6jTZl1E4dudiPyC0virTaWq6S67otDnNpy34XN6hc8egw7eGloGZXVfDFJ7dHp0q2fTBBzhTE1yCrZupVHMqfUOVFu6RpGI6Stl4s0t9pqTqlNm5jjub75nlY6/rvqPdugEngKxEEmXcQEoQOEmJPulAYHK0gThPUSDzyE04YSqJh3sgmhzYyIPwgmycoIqGWmeyQ5sDCecPb7lJcMSUQ1EDEyltkQEBn+6DWgnlELiMzj2REjulEcBzpI6BEW9SIQIcG/7iktE8AwjEEwMwlScgmUBA45CXuIwOUjA4OT+iSHbcohzecA8pW4j+WT88JsVndI+QMpwF7xLpKAiDEkZ6Sk5A9RM8o3Ez6YnrKMgNaJMu+ECXuEQEQGErYAZ/RG1suIBgAKADjMowSGyeeQinBA4QERmUCu888ynG/7hAI7JpvqJcevROMJPWMoqw0+pb0rqi+9a59DeC9gMbm9p6SrK+1tlYEMrtpUwdoY30ekcYWeY8AkSYP6J0ta8Hf0RdqZX1N5Ddt1LQMDdwmWXjKgLq1U44HJKiGg2OEkW8iROOsKpbV74f1SxF4BdtFMTh7uPuut6Rf2txbtFq5jxES0hcKFIBpBOfhabwHei01QW9Su6myrEEO9M9j/AHSrz62Xjx9VlgPIpg9HPmPsFyO4a4E7uey9C6hp9vqmlVLcAEFuCc57rheq2b7e6r0qgO6k8tcJmPupGuubFMOcJzp7JLsOS2QSB2VZAZ4QYYcUvb6Z7ympAJP2QSJHSUEwKgH/ANQVT0+4ZKaPB+UEFFpooH6Agggcp9/ZCr9AQQRA/kCQ7goIIGz9P2Rv+hBBEBh9KNpM8lBBA9T/AOk89e6JvQoIKA/5fy/dE/6HfKCCBL/qd8f1Sh9Tfj+iCCBQ6o28/YfuggrVOO5P/wCf6pylwPgIIIDbx9ymXEjgx6v7IIJCnRlgn/akbnMqFzHFpGQQYgoIJVn13HwW9ztGobnE/wCmOSue+N2tbf3O1oE1HEwOTCCCxPrr2wj/AK/zS6PX/O6CC24l1P5flRn/AFIIJFAoIIIj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2292" name="AutoShape 4" descr="data:image/jpeg;base64,/9j/4AAQSkZJRgABAQAAAQABAAD/2wBDAAkGBwgHBgkIBwgKCgkLDRYPDQwMDRsUFRAWIB0iIiAdHx8kKDQsJCYxJx8fLT0tMTU3Ojo6Iys/RD84QzQ5Ojf/2wBDAQoKCg0MDRoPDxo3JR8lNzc3Nzc3Nzc3Nzc3Nzc3Nzc3Nzc3Nzc3Nzc3Nzc3Nzc3Nzc3Nzc3Nzc3Nzc3Nzc3Nzf/wAARCADCAQMDASIAAhEBAxEB/8QAHAAAAAcBAQAAAAAAAAAAAAAAAAECAwQFBgcI/8QAORAAAQMDAwIFAgQFAgcBAAAAAQACEQMEIQUSMUFRBhMiYXEygRSRobEHQsHR8CNSFSQzNGLh8XL/xAAYAQEBAQEBAAAAAAAAAAAAAAAAAQIDBP/EAB4RAQEBAQEBAQADAQAAAAAAAAABEQIhMRIDQVEi/9oADAMBAAIRAxEAPwDHVv8Atm95TjZxKbr/APbN+U50Ccuc+FEwUYRROUoYwtwLHGOUCe6Awrrw7oNfWbxo2ubbtMvf7eyluQk0PDnh641q4AgstwRveR09l1zSNNtdJtG29pTDGDt1KKwtKVpQbRoMDWtEYClOPpnr0XDrrbrvzziTTOMBOVCHNgkFRqJdEEkSUV5WNKiSDlN8bxxP+JXgava39bUdJpuq29Rxc+mxv/TPt7LmdSWOIc0g9QV6auK/4hrmRuBHC574p8N6fUe6oyg0OnJAhZ5/kxOv4/7chc9zjhAMcfyWy/4Db03kmkMDEdUk6UzcQ1gzjA4W/wBuf5rIVKbqZhwykt5Wi1/Tyym17WZj4RaD4buL97a1ZpbRB4I+pa/UxMp/whpgurttavTcaTctngldZtK1RwYGkMaOcSeFS6Zpn4em1jWlo4hoV5RtSe8cRx8rzd/9V34uLO0cdg9YeJ7QVYWpaKu7aQQIkn9lXUdzWNa09MBS6QIc5xmOApOW/wBJ760YOJxJUerXbRzuIlAjOTP9E1dU97B1g9lrKbMSG1nVqUgyQYASaoFWi5ke2R/RV7d1B42OMeylW1VtUzVdtd2JVjFrhPj7R3aVrdQxDKxLmR/8WVdyu5/xM8P/APENKNW1YX1qfr9OSR1HuuIVqbqZhwI+V25vjlfplOUwe6S0ElWei6eb27ZTdIpz6j7LVuM40vgW2cxxrHlxx7BdFcH0qji0ucHNBDSePdZyxsPwVBr6W0dGkCFctuC8sbVduhuAP6rluuiXTqClbvJBkc4TNPUH+WTSaHVCRjrHVKNakwy+qPLI+ndyfhRGvdUc/ZS8stIjsVpk9VuXVqjni3ME9XwUE4a4biBju1BBzasf+WHaU6PpHwmawm1GY9SdbloXTlxhUpQSYgAoAwtKn6RYVNRv6VtTBJec+w7rsGkWFDTbRltbN9LRknqVi/4fWLKTH6hXABd6aZJ6dSujUGhzA4QRHVcu7tdeJhVNuJIE9kHe6cIKa2uLpyuddTrJHYQoGp1t/o5AU+o7y6apLpwbU3Fxg8ghL5CIztgadgJeOBBVRc0alfd51MNPcFW1QEyKZgnoR/gTVSmWNAe6S7nouTTK3Fg3Ja0R0wmbTSt1RxOC3rHVaf8ABjgQGnoSpNvZsYRiT1JU2mM+zw026LH1WAhhkAtV1a6NSotApsgdgFb0abGD6YTktgkLWs4rhYMaAQAD7BLFvHIiVMc6exRkCJAjhaQyym0AR+ScpNEOPcpUbTiUQaQ4gKhcboJAwlup7qZMQeiUzAzycJ30uBwC0dY5WpGdV4ozlR6lv6nFrSSSTM9FYmMw0ph3BOIBj5VxNRKgc+i6m/1AjrwFy3XtCt36nUNdstJzOP1XVqlRpnB94GAst4ktWl7KrRuaeQQMIjm9/wCG7dtcfgqjizqCZV7pWlUqYpNYxw/3ENU38OHu8ulTO0HMjn7qdbV6dow03bieBHU95Wfb9b8nwmoxximXBoHRJtWupOIL9ruDnlN1qrq1QAk4/lTYp1GvD2wTOWkTATEWgp0LhhIaPR9JB5PWVKa3yqXrc0PP8x4+yhU6QZQB2AOPIAiT3S7hzqlJjQ7bHACuok+Y7v8AoEEijQDqTSXQSOqCeq51V/7bbPVPNnaAmakeQeeU+z6QfZduXngx7pFStSpDfVJ2jMDkpTnhrC5+AFQX1y6rVPRvAC1a1IuT4qvjWbU81zWMwymDgAcBa3w5/Eiqx4bqdUEHAgHH6LlxcenCG5crG9eotI1a01Kg19GsHSODgq3a1rae4ZXmLwzrlxp17TexziGmYJxC7rpXiKle2DHteCdo3NBmFm+Ny6tNQutoMc9o5VMbltcuYfhVuvaq2mwv3YHMyf2VPol/VuKz3Rguzu4hc+rrcamgOhn04g5kI3OLncGCYEZTlAN2Bw2yeOuEum3fW4EDJPAWGh0qEuwAM/ZTDRAaC2faBkoWtLdBLcA8cKZ5YY0k/wAoJJ/z7LUhahPaGAFxB/RRn1Z4P5JV7V2YaIHX/wBqI0u3bi309yFGbUgO7lPNe0gbj91EnIBBHYzgp6gZ2iO/PRajOpJIzJ+6QzkuHuljPuOyZdU2zBGOVQ9ua5oaEucgTI5ie39FHbVDfUM9vyTVe9p0QX1HBoHMlaiVN3iBkA8kdlGqw5pDTnueii2906sRBALjMcKVcwKY3EAnAAK1PWaYJcWtAMiYA4ULVKPm2zwBkBPh4aSS6AOspt72PYfKH5BEYui4U7jy673MEwAOiOrbs809R/uBwAkagGUb2sXPBO6No7KD+IInaSAeyy0nUi4Pe98gCIkZhP0nNe9zCQ1xAIzJUehNak9jA4vIBmOApH4dtrZG4JL6gfBaB+qC2tWNphpfB2gkyJz2+FFLqf4gvcBhoJbHVLbesfbMPltE8mMoqQYXPcIE4IKUOBr3Dc28awH+UjIQSi0gkU9hYOPSgg5rUk27h75T1Mbmj2CZqH/RcM8oqlTy6AM5Iwu3LhIiancmPKbiDlU7jlSa+5z5/NRnCCVPrp8ECkvdnlCe33RGB9XIQF5hBwVZ2GvXdpDadV8Yj1FVTiOyQQpmmtjV8R3FxR2VK337hWfg+7qOrtI9TXnaQBn7/wDvC5415GJ+Fp/BNxUffNtw+C549UTH9lnrnxqdeu32m0WuG7fblT7JhJPpx1lV+mn/AEm7tpAOFcWsQQ4R1P8AZcZHZKpMy0lwIHTpKK6rhrQ2JkcJW4hm4ZgdeqhVXF84zEZ/darKDcPNV3oznjj3UOrVLXbYntBlP31enRaXNc4gSQOAR1JKqrus0Olx3buCCsJU+lW3HBiMQplu55OeJ5ByqS2q7zBeAfdWltAG5pLhwYW4zqxc4lhkE45AUWoWnqAeOEZrxiSD+6i1oGSUqw1UqPkQ5sCeCm2Wr69c+eWvgztAx+vJTVZxBe4YjPypVtdtZTh+Q7BJ6fkpKqS6iGOHlvcR2SK1SXFgO3vCjG5Dq4JfBIjHVIuKkU3OnaDxLZXTli0e+k13pl/cl3COq5jgAdvtPKrA8uJh7p7ypdJ21v1ZP/kFpmMrrLdt89jgNoMk/KqfOLXDH6K18SOqC9gmQ4CFXOFMVC4kgEAf7oWW0+3rvqAU2naQMujkdk/UunNo7Tta1wgyJk91XU620NDAMDbJ6qQSwMYHOlw4juoq1tXNNsKdNoqDnd1n4SajXMdSpmoN7xkdlGsCaVbMyOdomVaA0qga8tbv8wQOqIlsouaxoJacd0Fd06lsxgaXtBHTaEF1/M/1ja4m4/8ALVAeZVdWe55EnAGFIuKxG9jIiZJURpkk8/KJzznpmtHKiVIg9ypNTJJieyYewyjRndAjokOcISqgI/smSMogyQgEkogVQtP6fcvtLtlRg3Zy2OQowMI4lTB6H8JXDbrS7atBhzZAkY/wz+S0ds47j3dhs9u6wP8ADm9/GaUwMcBtAkN6d/2W1pVHFwAEjq4/svPmO0qyqPDWYOB+qgXF2JLW5PE+6duqo8oN6rPVXBr3l0y+QBPClUNTqw5zGua55zzP29gqu5qGRtIB7I6kCq70mCQR3US7rMY0Bh9IALmtEmEk1i1YWb3NaJaDB4mVaUrnaIMj39lz3VfGFHTnGhbMFWoBkk8FVNDx9fsqg1aNNzJktGF2nLnrsTajXskgTGASotZ/lgw6R0CqNE1ajqlpSqW7sETHY9lOrQBmIHSOyxY3KTVqluW/T8fqo7S6ly8lvcJPnDfLuATIRVDuIDgcDOFmTTUmhVbTZ6THYTwol9elz9jYj4TN7ei2onc4Na0E56Qo2nObdtFwHBwPEdF2kc7U+kIADh/RSmS5sQdv6KLtMzhOGu1rIdISkUPiMNF3S7huQTKr3ValO32t27agyBEqHqesMZ4ifRqGKUAZ6FPve0v3t4jELLcPtc1o2bQ08iEqnLpM8YTAdIDuCpdAhvPVStJmnvc1wcXSJk7lMuXsNJjmEAhxeO8yo9lSFFrqtQt2HAB6fZSPLFWkyNoMk/PuiJzL4Bggj7tQUXyX4/1A3HEoK+njlr3EzCSIjHdKqODWZHPATQMu9gMrogiA4H259025mM5PynoBbAxlAgAxHuURCqUgBifcnqozx9lOuXNGMKA8yeYCqUnrhJIB9kZ7IdFAQGOhRtPCG0Iogz091Rvv4Xaoyxv61s6Jrt5PcdB+5/yewW9UeW54+nhuF5y0S9dZ39GuP5TBj3/wfku56PqDbmyt9jw6Q2D3gCSuPc91vmrW/ruDCG5cQOmPYKoc1wpOe90uAPA4U25MNa0TuJxPTMT8Jiu5oaWt4J/NYaqqc87N4wY6nhYPxdrtSjVfb0fSe8rcaq/ybapUEgAHMwFxvVK7rm9qPcQRMCF04jnaKkDcveariTEkk9U9dWjaX/TeSYmCOR3CjW79jogkEQR3U6n5b/UfMBHSBkrojR/w/vKwumW9MktD97j0a3r+ZhdGuKhrNIZEzjpJ/JYzwXovlWBv6gLTVPPGJwFrGgyxrCC0iSufU9WfBUx9BAl20ZjrGUitWLKbi52AJKee0tBGQDyst4t1dlpZuoh26tVaQ1o6e6siVl/Emuv1Cs+lTdFEGD/5EK68L+IKdvZ0rUtJqcQFiSZPsrrwtbitfNMuhpxC2ldNZUNRoO0j2SagEHcJKS36WgTCi6nd0ba3e6rEAckQskcy8S1Q/Wq7mgt9Wc8q+0CoX2oBkwOpWU1Oq2tf1ajZgukSZVx4e1BtNwpOgSMHhWzxqNQeGtHICctxtd3PGTykNDS+mQclTbfZTqFrmhxOQeFzbSaLwKMFpII/JONuPLpinGZ5CkUKzRW3GAIkgNnKjV4dctbIGZhETqdSgWDc54MdEElu0gGdvtHCCuI5O47sn5RHPsERAiXnPdJ35jt+i6IdnYSevH3TD6rmyZyeUHu4A6KOc/CGm6jySmi5OPAjhFgdEQ0Q7shBJzhL3ZgIKhvcev5ow/vhLIBHRF5YPGFAtgA9Tf3W48A666jXFnWfMAGlPyMLChhacKVaXH4a5pV6f103blLNJcd3FYubMiSBhNuqh2e457BZzRtUdfUhWY6TUb6j2Uy4uy0im3gYXLMrdprxhcOp6NVbSBLnjaABwJXIdpLjPPVdfqON1tY9o2jnd1Uyw8NaVcEGrY0TPJ8sLfNYrlOkaVcX9dlG2oPq1X8AArpnhf8AhyaZZda22QDLbcGQfkreaTpthptMMtLWnTb3Y1WAmoZEEd5W6kUmqWTLeybSt2eXTYIDWNEfYQqaytKtMv3mWtESP6/qtpXoNrCHicdsBQK9owiIh0QHRBlYs9bYzWLh1K5bRYPVHAMrm/jalUZfsrucXNqNgT0jouo6tZsY+tVLRvGBAx7rEeIdMfqxpUqdRrPLMknKs8ZrDNLqzgymCSewW/8ACmm/hLcVajQKh7nIRaD4etNOPmV3tqVe5Cvn12sGIIWtZOOuKbG/WWn4WR8Yao3yDR3BzX4lvIVhrWo07ei8z6gCWwVze7uX3NY1HcnmOExYaJ90um8tcC05lNhLb8Kq1+gao97Qyq4FwECVomVGuHmuJ28QFz3Tqvk1muBjK3VtXZUoMdtE4MtESufUalWtvcFrCzIBIMxlO1mCrcUxGyQM9yoNNwc4PO4tHQp6m+XENPH054WVWNSoxry0M3RiZ5QUFtOo8bgDB9kETHL31ugJSC+YOf7pskTKG4wQCRK6slbiTPTsjedo+yQCIQcJzKBBk5RGTyjOAkud+aAsAotyKZCAhUHJARgkZQKByoJFGo04dlLfTkSOD+ij0xkRjsplIEszkdwoNF4P1A29OtRJl4yJ7K786pUJqOeZWHtKxtKwqMIjC1VC/ZVpNIIyphrQaafMeAcytrYMFOi12Y6hYTRXudXpu8t5a4w1zR/VdCtaFcW3opVHtjGJU/sWVjT84d8qeabWgknp8Kv0u48tpD6NZhniowg/sp9So2q2M56q74snpsVWuJE4bz7qDc1QJyMyI+U5VoAZDwGk5kqsuBtmSSBn2CLVN4jqtZb1AQZjBCxtd7mOAGCf2V1r1SqXNaT6P8KyHiC9rULsMo8hglJ6zU993TpgOrP+5OFAvfEFClTIa8FwxhZi+r3D2w9x2kzCr3jGVtErVNSqX1SZMDgKvnKMwhiUUEpp4RIIp9jjiI+ys9OvalB4EnaekqpYYMypVKo3HKiN1p1Z1SmG/wApI4Vr+GLHYPJ5WY8P6jtDKVRw9JxIWlL31HGHR1iVzsaTqdCq1gDahAQSG1drQ0VSY6ygg5BgcgoNgglAH1Zx90RMu6royNxzj8ygAgASYEpeAMoGnDHB+6QRP90+dpzEfCQ5uSDj5QNFEPlKIRZVCgeUcwkgA9cIjPCgdDwCn6VxtA9lD5PKUPbCYLFxFw0hmHdFq/BPg3VNWu6bdwp25hz6khwaO0LD03Fp+qI9uV0v+GvjW00Zr7bUC2mw+oVI/SQs1Z67Zouh2OlWdOhbURDBG5wlx+SqTxJc+MBqGzw9ZWrrRgB31C0l57ZIjsrLS9apa5p9K8si9tCpIG8QTGP3VdeeJLi2rVaFpSp1DSEuL3QArcbnNvw9oGra1WuDZ+IdKFs530VaeWO9uTlKu6gs67i47W+5woul+Jzf6cyvdMbRqVMtb2EAj91B8Q6nRu9Hq3DX+k0nEHiRHKiWYm1tTovYNlQ1GnnaR+qiVq/nNy2RyR2XK7HWa9pcDbWewOEgkyTPsrmn4runtLmRAw2QOP8AP3URbeImt8lz/pa0SZK5RqFxcVrypUrUywudI+Oi6CdfFceVd27H7pktnlV+r6N+PpCpaFxgEw1w2/lyrKljGVIrsG4+odVWVmuaY/Naz/hRa0CuwtnrHJVdqGk1KQ3jbsPE4WtRn+qEQnalJzKhDgRCSWlUJjojhKLcx7dSijKABLYe/KTHPsjA6hRUujWLHAiQR1BharQdYc54p13bnD6Sevssc1xHVS7Ss6nUa5pgjhQdgtNHZc27KzqjmF4ktA4QWYsfFL2WlJr3HcBBygnn+J653tySkObiU4T+iLbMFVRNw0ADryjABEnhCCMSi46RCIPHukOyT1SiZPf4RDCBBA6JJHtlO46JBHSECQERRkQYyiPdAfEox17ooPWUcGEQaWPZNz78lKzPKg1XhTxvqPh5vk03CpbE5Y4THwr9ms0L2rUuqWp1t9Z259GIz2Ij+q5u10HiU40nlog84KN89WOl31W6pWjQ+6DKgbADACAPnuj1rV91qLRr3PDmtpgN691z+lqVw17dzy+DgOKttK1Gg++D7wlrjgAjATF66/VTLyyfSoNqPa7aGwDPBEcpqg7IbgALSa5VtqmiuIeNztoZA5M//VnRRFvbfiahguywdxMY7qfVzDF6803YOCtj/Ddta8q16T2nydmXAfSf/aydG2q6rXpU2UnU2Cdz3nJ+y674VsrfT7FlC2ZtHXOXHuUsT+zt34ct67w40m7A2AByfv8Acqg1zQaZY4CiHN27S0DEreyGMJceipL7WdLbW8ipdUhV427srOLjh3iDQ3afWe6ludbgkZ/lzwqapSgT3Xcb/QrK8t6nlua5tU5MyFybX9JqaTceXWw0k7esj3K1LrFigc2MJOIwpNdjS0FoTBYZwtBGUrdGECIKAAPCBQAPCdpkYkSmhhPU4OCgkNrECNqCRtjEoII/PAROlIc77JM+6qFOICAM9JSOfZLZBBkEqAICeiOAMifyQLT7BAQ5yj9oJRZAyjBnBxHUIhLmwc5RFo6zHwnGkCRM/BSjnp90DIbPx8IETgCAP1TxEiMgD2QLPSQMDuUEcjMAdEeRz1yU7Ajge5hJwQTH3UCcZ5SgI4SfbslsOQFQqIPSEsekxuj5EhIJgYS2mWxyPhQXWkXAqPZb3NbZSJw52Ws91Iq65Z1ro0pcKLXEsY+fSYzB/wAnCoGu2iW/4EprGVTwJ9kjW+Y3mh3NA1GOa9uPfgLoGkXAqkFrvpE4XCrcVKJmm9wEzhy1Ph/VdatwKlKalHkipgH7pV5b7x9r9TS9MFK2cW1a5LA4cgdSuaWz3OqGrUJLz9v6K28Rahd6v5DrulSptpAloYS6SfcqlqXD9myZHQQMKNVc6Lr9xZ6jTZl1E4dudiPyC0virTaWq6S67otDnNpy34XN6hc8egw7eGloGZXVfDFJ7dHp0q2fTBBzhTE1yCrZupVHMqfUOVFu6RpGI6Stl4s0t9pqTqlNm5jjub75nlY6/rvqPdugEngKxEEmXcQEoQOEmJPulAYHK0gThPUSDzyE04YSqJh3sgmhzYyIPwgmycoIqGWmeyQ5sDCecPb7lJcMSUQ1EDEyltkQEBn+6DWgnlELiMzj2REjulEcBzpI6BEW9SIQIcG/7iktE8AwjEEwMwlScgmUBA45CXuIwOUjA4OT+iSHbcohzecA8pW4j+WT88JsVndI+QMpwF7xLpKAiDEkZ6Sk5A9RM8o3Ez6YnrKMgNaJMu+ECXuEQEQGErYAZ/RG1suIBgAKADjMowSGyeeQinBA4QERmUCu888ynG/7hAI7JpvqJcevROMJPWMoqw0+pb0rqi+9a59DeC9gMbm9p6SrK+1tlYEMrtpUwdoY30ekcYWeY8AkSYP6J0ta8Hf0RdqZX1N5Ddt1LQMDdwmWXjKgLq1U44HJKiGg2OEkW8iROOsKpbV74f1SxF4BdtFMTh7uPuut6Rf2txbtFq5jxES0hcKFIBpBOfhabwHei01QW9Su6myrEEO9M9j/AHSrz62Xjx9VlgPIpg9HPmPsFyO4a4E7uey9C6hp9vqmlVLcAEFuCc57rheq2b7e6r0qgO6k8tcJmPupGuubFMOcJzp7JLsOS2QSB2VZAZ4QYYcUvb6Z7ympAJP2QSJHSUEwKgH/ANQVT0+4ZKaPB+UEFFpooH6Agggcp9/ZCr9AQQRA/kCQ7goIIGz9P2Rv+hBBEBh9KNpM8lBBA9T/AOk89e6JvQoIKA/5fy/dE/6HfKCCBL/qd8f1Sh9Tfj+iCCBQ6o28/YfuggrVOO5P/wCf6pylwPgIIIDbx9ymXEjgx6v7IIJCnRlgn/akbnMqFzHFpGQQYgoIJVn13HwW9ztGobnE/wCmOSue+N2tbf3O1oE1HEwOTCCCxPrr2wj/AK/zS6PX/O6CC24l1P5flRn/AFIIJFAoIIIj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pic>
        <p:nvPicPr>
          <p:cNvPr id="12294" name="Picture 6" descr="http://1.bp.blogspot.com/-hXbt2lG0p_w/TW1woVhYBRI/AAAAAAAAAmg/3N9b6qNqhYc/s1600/ursinhos-panda-b08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3576446"/>
            <a:ext cx="3888432" cy="29163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00">
            <a:alpha val="8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0" y="0"/>
            <a:ext cx="857991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pt-PT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Principais causas da perda da</a:t>
            </a:r>
          </a:p>
          <a:p>
            <a:pPr algn="ctr"/>
            <a:r>
              <a:rPr lang="pt-PT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biodiversidade</a:t>
            </a:r>
            <a:endParaRPr lang="pt-PT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899592" y="2420888"/>
            <a:ext cx="698477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dirty="0" smtClean="0">
                <a:latin typeface="Arial Narrow" pitchFamily="34" charset="0"/>
              </a:rPr>
              <a:t>  Normalmente, as principais causas da perda da biodiversidade são as alterações nos seus habitats naturais;  a agricultura intensiva;  a construção de habitats;  a exploração de pedreiras; as sobre explorações de florestas, oceanos, rios, lagos e solos;  a poluição aquática; as alterações climáticas e a introdução de novas espécies.</a:t>
            </a:r>
            <a:endParaRPr lang="pt-PT" sz="2000" dirty="0">
              <a:latin typeface="Arial Narrow" pitchFamily="34" charset="0"/>
            </a:endParaRPr>
          </a:p>
        </p:txBody>
      </p:sp>
      <p:pic>
        <p:nvPicPr>
          <p:cNvPr id="2050" name="Picture 2" descr="http://t2.gstatic.com/images?q=tbn:ANd9GcQj-zDLBO4sofGswg82tJGwIQs44l-50ItExp4D6mRthSZRgaP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4077072"/>
            <a:ext cx="3168352" cy="23732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CC99">
            <a:alpha val="5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0" y="0"/>
            <a:ext cx="674691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PT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Onde a </a:t>
            </a:r>
            <a:r>
              <a:rPr lang="pt-PT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água tem mais </a:t>
            </a:r>
          </a:p>
          <a:p>
            <a:pPr algn="ctr"/>
            <a:r>
              <a:rPr lang="pt-PT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importância</a:t>
            </a:r>
            <a:endParaRPr lang="pt-PT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043608" y="1844824"/>
            <a:ext cx="741682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dirty="0" smtClean="0">
                <a:latin typeface="Arial Narrow" pitchFamily="34" charset="0"/>
              </a:rPr>
              <a:t> A água é um  elemento essencial  que  nos precisamos muitos, ou seja, é um elemento essencial á vida. Onde ele é mais importante é no Homem, nos animais e também nas plantas. </a:t>
            </a:r>
          </a:p>
          <a:p>
            <a:endParaRPr lang="pt-PT" sz="2000" dirty="0" smtClean="0">
              <a:latin typeface="Arial Narrow" pitchFamily="34" charset="0"/>
            </a:endParaRPr>
          </a:p>
          <a:p>
            <a:r>
              <a:rPr lang="pt-PT" sz="2000" dirty="0" smtClean="0">
                <a:latin typeface="Arial Narrow" pitchFamily="34" charset="0"/>
              </a:rPr>
              <a:t>   CURIOSIDADE :</a:t>
            </a:r>
            <a:br>
              <a:rPr lang="pt-PT" sz="2000" dirty="0" smtClean="0">
                <a:latin typeface="Arial Narrow" pitchFamily="34" charset="0"/>
              </a:rPr>
            </a:br>
            <a:r>
              <a:rPr lang="pt-PT" sz="2000" dirty="0" smtClean="0">
                <a:latin typeface="Arial Narrow" pitchFamily="34" charset="0"/>
              </a:rPr>
              <a:t>   No homem: serve como bebida e alimento, serva para a sua higiene, é a matéria prima de reprodução e uma via de transporte. </a:t>
            </a:r>
            <a:endParaRPr lang="pt-PT" sz="2000" dirty="0">
              <a:latin typeface="Arial Narrow" pitchFamily="34" charset="0"/>
            </a:endParaRPr>
          </a:p>
        </p:txBody>
      </p:sp>
      <p:pic>
        <p:nvPicPr>
          <p:cNvPr id="1026" name="Picture 2" descr="http://t1.gstatic.com/images?q=tbn:ANd9GcQdU0NyYRAEB1OWlM6ypG-ktJvElISHDk839-iROpx3_G1yEWvfS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4509120"/>
            <a:ext cx="1990725" cy="20002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FF">
            <a:alpha val="5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1"/>
          <p:cNvSpPr/>
          <p:nvPr/>
        </p:nvSpPr>
        <p:spPr>
          <a:xfrm>
            <a:off x="0" y="0"/>
            <a:ext cx="7686142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pt-PT" sz="5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Constituição da água no </a:t>
            </a:r>
          </a:p>
          <a:p>
            <a:pPr algn="ctr"/>
            <a:r>
              <a:rPr lang="pt-PT" sz="54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Corpo Humano</a:t>
            </a:r>
          </a:p>
          <a:p>
            <a:pPr algn="ctr"/>
            <a:endParaRPr lang="pt-PT" sz="54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611560" y="1772816"/>
            <a:ext cx="748883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dirty="0" smtClean="0">
                <a:latin typeface="Arial Narrow" pitchFamily="34" charset="0"/>
              </a:rPr>
              <a:t>    No corpo humano, cerca de 74% do corpo humano é constituído pela água. No corpo humano, o homem pode estar 28 dias sem comer, mas sem beber água este só pode estar 4 dias.</a:t>
            </a:r>
          </a:p>
          <a:p>
            <a:endParaRPr lang="pt-PT" sz="2000" dirty="0" smtClean="0">
              <a:latin typeface="Arial Narrow" pitchFamily="34" charset="0"/>
            </a:endParaRPr>
          </a:p>
          <a:p>
            <a:r>
              <a:rPr lang="pt-PT" sz="2000" dirty="0" smtClean="0">
                <a:latin typeface="Arial Narrow" pitchFamily="34" charset="0"/>
              </a:rPr>
              <a:t>   No organismo humano: a água transporta os alimentos, os resíduos e os sais minerais; lubrifica os tecidos e as articulações;  conduz a glicose e o oxigénio para o interior das células e regula a temperatura. </a:t>
            </a:r>
            <a:endParaRPr lang="pt-PT" sz="2000" dirty="0">
              <a:latin typeface="Arial Narrow" pitchFamily="34" charset="0"/>
            </a:endParaRPr>
          </a:p>
        </p:txBody>
      </p:sp>
      <p:pic>
        <p:nvPicPr>
          <p:cNvPr id="23554" name="Picture 2" descr="http://t2.gstatic.com/images?q=tbn:ANd9GcTXMYdBC3ALZfKMrySpOyBhYelyM76ybta2gdRczNpkfjLTag83V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4077072"/>
            <a:ext cx="3296366" cy="234215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6600">
            <a:alpha val="2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1"/>
          <p:cNvSpPr/>
          <p:nvPr/>
        </p:nvSpPr>
        <p:spPr>
          <a:xfrm>
            <a:off x="0" y="0"/>
            <a:ext cx="86810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PT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A água é fundamental para…</a:t>
            </a:r>
            <a:endParaRPr lang="pt-PT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259632" y="1628800"/>
            <a:ext cx="62646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 </a:t>
            </a:r>
            <a:r>
              <a:rPr lang="pt-PT" sz="2000" dirty="0" smtClean="0">
                <a:latin typeface="Arial Narrow" pitchFamily="34" charset="0"/>
              </a:rPr>
              <a:t>Eu e a minha colega, pelo que vimos, achamos que a água é fundamental para a manutenção da biodiversidade e de todos os ciclos naturais e que também é importante para a produção de alimentos e para a preservação da própria vida. </a:t>
            </a:r>
            <a:endParaRPr lang="pt-PT" sz="2000" dirty="0">
              <a:latin typeface="Arial Narrow" pitchFamily="34" charset="0"/>
            </a:endParaRPr>
          </a:p>
        </p:txBody>
      </p:sp>
      <p:pic>
        <p:nvPicPr>
          <p:cNvPr id="22530" name="Picture 2" descr="http://www.brasildiario.com/imgNot/im/240/34dcf23bf8e344435e82ed1c0f41306113080874944df7d4c6aea4e4.0686055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3068960"/>
            <a:ext cx="4457700" cy="29718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680</Words>
  <Application>Microsoft Office PowerPoint</Application>
  <PresentationFormat>Apresentação no Ecrã (4:3)</PresentationFormat>
  <Paragraphs>57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14</vt:i4>
      </vt:variant>
    </vt:vector>
  </HeadingPairs>
  <TitlesOfParts>
    <vt:vector size="15" baseType="lpstr">
      <vt:lpstr>Tema do Office</vt:lpstr>
      <vt:lpstr>Ano Letivo: 2011-12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Ano Letivo: 2011-12</dc:title>
  <dc:creator>Irma</dc:creator>
  <cp:lastModifiedBy>Carlos</cp:lastModifiedBy>
  <cp:revision>14</cp:revision>
  <dcterms:created xsi:type="dcterms:W3CDTF">2012-04-11T15:14:04Z</dcterms:created>
  <dcterms:modified xsi:type="dcterms:W3CDTF">2012-04-16T20:27:25Z</dcterms:modified>
</cp:coreProperties>
</file>